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68" r:id="rId4"/>
    <p:sldId id="265" r:id="rId5"/>
    <p:sldId id="257" r:id="rId6"/>
    <p:sldId id="267" r:id="rId7"/>
    <p:sldId id="269" r:id="rId8"/>
    <p:sldId id="270" r:id="rId9"/>
    <p:sldId id="304" r:id="rId10"/>
    <p:sldId id="271" r:id="rId11"/>
    <p:sldId id="272" r:id="rId12"/>
    <p:sldId id="263" r:id="rId13"/>
    <p:sldId id="274" r:id="rId14"/>
    <p:sldId id="273" r:id="rId15"/>
    <p:sldId id="261" r:id="rId16"/>
    <p:sldId id="278"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E8F8"/>
    <a:srgbClr val="E2CF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04" d="100"/>
          <a:sy n="104" d="100"/>
        </p:scale>
        <p:origin x="14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26T20:55:02.274" idx="1">
    <p:pos x="7749" y="1494"/>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E5EB04A8-0A9A-404E-8F08-7CEC64253EE4}" type="datetimeFigureOut">
              <a:rPr lang="es-ES" smtClean="0"/>
              <a:t>26/03/2023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C46138-148E-44E9-81B0-B92A516AA8FF}" type="slidenum">
              <a:rPr lang="es-ES" smtClean="0"/>
              <a:t>‹Nº›</a:t>
            </a:fld>
            <a:endParaRPr lang="es-E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63392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EB04A8-0A9A-404E-8F08-7CEC64253EE4}" type="datetimeFigureOut">
              <a:rPr lang="es-ES" smtClean="0"/>
              <a:t>26/03/2023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C46138-148E-44E9-81B0-B92A516AA8FF}" type="slidenum">
              <a:rPr lang="es-ES" smtClean="0"/>
              <a:t>‹Nº›</a:t>
            </a:fld>
            <a:endParaRPr lang="es-ES"/>
          </a:p>
        </p:txBody>
      </p:sp>
    </p:spTree>
    <p:extLst>
      <p:ext uri="{BB962C8B-B14F-4D97-AF65-F5344CB8AC3E}">
        <p14:creationId xmlns:p14="http://schemas.microsoft.com/office/powerpoint/2010/main" val="300096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EB04A8-0A9A-404E-8F08-7CEC64253EE4}" type="datetimeFigureOut">
              <a:rPr lang="es-ES" smtClean="0"/>
              <a:t>26/03/2023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C46138-148E-44E9-81B0-B92A516AA8FF}" type="slidenum">
              <a:rPr lang="es-ES" smtClean="0"/>
              <a:t>‹Nº›</a:t>
            </a:fld>
            <a:endParaRPr lang="es-E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13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EB04A8-0A9A-404E-8F08-7CEC64253EE4}" type="datetimeFigureOut">
              <a:rPr lang="es-ES" smtClean="0"/>
              <a:t>26/03/2023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C46138-148E-44E9-81B0-B92A516AA8FF}" type="slidenum">
              <a:rPr lang="es-ES" smtClean="0"/>
              <a:t>‹Nº›</a:t>
            </a:fld>
            <a:endParaRPr lang="es-ES"/>
          </a:p>
        </p:txBody>
      </p:sp>
    </p:spTree>
    <p:extLst>
      <p:ext uri="{BB962C8B-B14F-4D97-AF65-F5344CB8AC3E}">
        <p14:creationId xmlns:p14="http://schemas.microsoft.com/office/powerpoint/2010/main" val="56086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5EB04A8-0A9A-404E-8F08-7CEC64253EE4}" type="datetimeFigureOut">
              <a:rPr lang="es-ES" smtClean="0"/>
              <a:t>26/03/2023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C46138-148E-44E9-81B0-B92A516AA8FF}" type="slidenum">
              <a:rPr lang="es-ES" smtClean="0"/>
              <a:t>‹Nº›</a:t>
            </a:fld>
            <a:endParaRPr lang="es-E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443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5EB04A8-0A9A-404E-8F08-7CEC64253EE4}" type="datetimeFigureOut">
              <a:rPr lang="es-ES" smtClean="0"/>
              <a:t>26/03/2023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AC46138-148E-44E9-81B0-B92A516AA8FF}" type="slidenum">
              <a:rPr lang="es-ES" smtClean="0"/>
              <a:t>‹Nº›</a:t>
            </a:fld>
            <a:endParaRPr lang="es-ES"/>
          </a:p>
        </p:txBody>
      </p:sp>
    </p:spTree>
    <p:extLst>
      <p:ext uri="{BB962C8B-B14F-4D97-AF65-F5344CB8AC3E}">
        <p14:creationId xmlns:p14="http://schemas.microsoft.com/office/powerpoint/2010/main" val="88677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5EB04A8-0A9A-404E-8F08-7CEC64253EE4}" type="datetimeFigureOut">
              <a:rPr lang="es-ES" smtClean="0"/>
              <a:t>26/03/2023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AC46138-148E-44E9-81B0-B92A516AA8FF}" type="slidenum">
              <a:rPr lang="es-ES" smtClean="0"/>
              <a:t>‹Nº›</a:t>
            </a:fld>
            <a:endParaRPr lang="es-ES"/>
          </a:p>
        </p:txBody>
      </p:sp>
    </p:spTree>
    <p:extLst>
      <p:ext uri="{BB962C8B-B14F-4D97-AF65-F5344CB8AC3E}">
        <p14:creationId xmlns:p14="http://schemas.microsoft.com/office/powerpoint/2010/main" val="75889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5EB04A8-0A9A-404E-8F08-7CEC64253EE4}" type="datetimeFigureOut">
              <a:rPr lang="es-ES" smtClean="0"/>
              <a:t>26/03/2023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AC46138-148E-44E9-81B0-B92A516AA8FF}" type="slidenum">
              <a:rPr lang="es-ES" smtClean="0"/>
              <a:t>‹Nº›</a:t>
            </a:fld>
            <a:endParaRPr lang="es-ES"/>
          </a:p>
        </p:txBody>
      </p:sp>
    </p:spTree>
    <p:extLst>
      <p:ext uri="{BB962C8B-B14F-4D97-AF65-F5344CB8AC3E}">
        <p14:creationId xmlns:p14="http://schemas.microsoft.com/office/powerpoint/2010/main" val="47029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B04A8-0A9A-404E-8F08-7CEC64253EE4}" type="datetimeFigureOut">
              <a:rPr lang="es-ES" smtClean="0"/>
              <a:t>26/03/2023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AC46138-148E-44E9-81B0-B92A516AA8FF}" type="slidenum">
              <a:rPr lang="es-ES" smtClean="0"/>
              <a:t>‹Nº›</a:t>
            </a:fld>
            <a:endParaRPr lang="es-ES"/>
          </a:p>
        </p:txBody>
      </p:sp>
    </p:spTree>
    <p:extLst>
      <p:ext uri="{BB962C8B-B14F-4D97-AF65-F5344CB8AC3E}">
        <p14:creationId xmlns:p14="http://schemas.microsoft.com/office/powerpoint/2010/main" val="306387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5EB04A8-0A9A-404E-8F08-7CEC64253EE4}" type="datetimeFigureOut">
              <a:rPr lang="es-ES" smtClean="0"/>
              <a:t>26/03/2023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AC46138-148E-44E9-81B0-B92A516AA8FF}" type="slidenum">
              <a:rPr lang="es-ES" smtClean="0"/>
              <a:t>‹Nº›</a:t>
            </a:fld>
            <a:endParaRPr lang="es-ES"/>
          </a:p>
        </p:txBody>
      </p:sp>
    </p:spTree>
    <p:extLst>
      <p:ext uri="{BB962C8B-B14F-4D97-AF65-F5344CB8AC3E}">
        <p14:creationId xmlns:p14="http://schemas.microsoft.com/office/powerpoint/2010/main" val="27200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5EB04A8-0A9A-404E-8F08-7CEC64253EE4}" type="datetimeFigureOut">
              <a:rPr lang="es-ES" smtClean="0"/>
              <a:t>26/03/2023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AC46138-148E-44E9-81B0-B92A516AA8FF}" type="slidenum">
              <a:rPr lang="es-ES" smtClean="0"/>
              <a:t>‹Nº›</a:t>
            </a:fld>
            <a:endParaRPr lang="es-E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10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5EB04A8-0A9A-404E-8F08-7CEC64253EE4}" type="datetimeFigureOut">
              <a:rPr lang="es-ES" smtClean="0"/>
              <a:t>26/03/2023</a:t>
            </a:fld>
            <a:endParaRPr lang="es-E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E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AC46138-148E-44E9-81B0-B92A516AA8FF}" type="slidenum">
              <a:rPr lang="es-ES" smtClean="0"/>
              <a:t>‹Nº›</a:t>
            </a:fld>
            <a:endParaRPr lang="es-E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3455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A1D7BE-74C8-DB6E-8BC8-0C2B149F738E}"/>
              </a:ext>
            </a:extLst>
          </p:cNvPr>
          <p:cNvSpPr>
            <a:spLocks noGrp="1"/>
          </p:cNvSpPr>
          <p:nvPr>
            <p:ph type="ctrTitle"/>
          </p:nvPr>
        </p:nvSpPr>
        <p:spPr/>
        <p:txBody>
          <a:bodyPr/>
          <a:lstStyle/>
          <a:p>
            <a:r>
              <a:rPr lang="es-ES" dirty="0"/>
              <a:t>¿Te apuntas al </a:t>
            </a:r>
            <a:r>
              <a:rPr lang="es-ES" dirty="0" err="1"/>
              <a:t>buentrato</a:t>
            </a:r>
            <a:r>
              <a:rPr lang="es-ES" dirty="0"/>
              <a:t>?</a:t>
            </a:r>
          </a:p>
        </p:txBody>
      </p:sp>
      <p:sp>
        <p:nvSpPr>
          <p:cNvPr id="3" name="Subtítulo 2">
            <a:extLst>
              <a:ext uri="{FF2B5EF4-FFF2-40B4-BE49-F238E27FC236}">
                <a16:creationId xmlns:a16="http://schemas.microsoft.com/office/drawing/2014/main" id="{627A415E-52A2-26AD-D102-03BA5B0E7F27}"/>
              </a:ext>
            </a:extLst>
          </p:cNvPr>
          <p:cNvSpPr>
            <a:spLocks noGrp="1"/>
          </p:cNvSpPr>
          <p:nvPr>
            <p:ph type="subTitle" idx="1"/>
          </p:nvPr>
        </p:nvSpPr>
        <p:spPr/>
        <p:txBody>
          <a:bodyPr/>
          <a:lstStyle/>
          <a:p>
            <a:r>
              <a:rPr lang="es-ES" dirty="0"/>
              <a:t>Francisca Molero Rodríguez</a:t>
            </a:r>
          </a:p>
        </p:txBody>
      </p:sp>
    </p:spTree>
    <p:extLst>
      <p:ext uri="{BB962C8B-B14F-4D97-AF65-F5344CB8AC3E}">
        <p14:creationId xmlns:p14="http://schemas.microsoft.com/office/powerpoint/2010/main" val="1700469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53E061-B14F-E14C-466A-D1D830584956}"/>
              </a:ext>
            </a:extLst>
          </p:cNvPr>
          <p:cNvSpPr>
            <a:spLocks noGrp="1"/>
          </p:cNvSpPr>
          <p:nvPr>
            <p:ph type="title"/>
          </p:nvPr>
        </p:nvSpPr>
        <p:spPr/>
        <p:txBody>
          <a:bodyPr/>
          <a:lstStyle/>
          <a:p>
            <a:r>
              <a:rPr lang="es-ES" sz="4800" dirty="0">
                <a:solidFill>
                  <a:schemeClr val="accent2">
                    <a:lumMod val="50000"/>
                  </a:schemeClr>
                </a:solidFill>
              </a:rPr>
              <a:t>¿Qué hago yo para </a:t>
            </a:r>
            <a:r>
              <a:rPr lang="es-ES" sz="4800" dirty="0" err="1">
                <a:solidFill>
                  <a:schemeClr val="accent2">
                    <a:lumMod val="50000"/>
                  </a:schemeClr>
                </a:solidFill>
              </a:rPr>
              <a:t>bientratar</a:t>
            </a:r>
            <a:r>
              <a:rPr lang="es-ES" sz="4800" dirty="0">
                <a:solidFill>
                  <a:schemeClr val="accent2">
                    <a:lumMod val="50000"/>
                  </a:schemeClr>
                </a:solidFill>
              </a:rPr>
              <a:t> a los demás?</a:t>
            </a:r>
            <a:br>
              <a:rPr lang="es-ES" sz="4800" dirty="0">
                <a:solidFill>
                  <a:schemeClr val="accent2">
                    <a:lumMod val="50000"/>
                  </a:schemeClr>
                </a:solidFill>
              </a:rPr>
            </a:br>
            <a:endParaRPr lang="es-ES" dirty="0"/>
          </a:p>
        </p:txBody>
      </p:sp>
      <p:sp>
        <p:nvSpPr>
          <p:cNvPr id="3" name="Marcador de contenido 2">
            <a:extLst>
              <a:ext uri="{FF2B5EF4-FFF2-40B4-BE49-F238E27FC236}">
                <a16:creationId xmlns:a16="http://schemas.microsoft.com/office/drawing/2014/main" id="{179C5CB4-F840-2F21-610B-7B94651559C6}"/>
              </a:ext>
            </a:extLst>
          </p:cNvPr>
          <p:cNvSpPr>
            <a:spLocks noGrp="1"/>
          </p:cNvSpPr>
          <p:nvPr>
            <p:ph sz="half" idx="1"/>
          </p:nvPr>
        </p:nvSpPr>
        <p:spPr/>
        <p:txBody>
          <a:bodyPr/>
          <a:lstStyle/>
          <a:p>
            <a:r>
              <a:rPr lang="es-ES" sz="2800" dirty="0"/>
              <a:t>¿Mi expresión no verbal?</a:t>
            </a:r>
          </a:p>
          <a:p>
            <a:r>
              <a:rPr lang="es-ES" sz="2800" dirty="0"/>
              <a:t>¿Mi expresión verbal?</a:t>
            </a:r>
          </a:p>
          <a:p>
            <a:r>
              <a:rPr lang="es-ES" sz="2800" dirty="0"/>
              <a:t>´¿Empatía?</a:t>
            </a:r>
          </a:p>
          <a:p>
            <a:r>
              <a:rPr lang="es-ES" sz="2800" dirty="0"/>
              <a:t>¿Compasión?</a:t>
            </a:r>
          </a:p>
          <a:p>
            <a:r>
              <a:rPr lang="es-ES" sz="2800" dirty="0"/>
              <a:t>¿Escuchar?</a:t>
            </a:r>
          </a:p>
          <a:p>
            <a:r>
              <a:rPr lang="es-ES" sz="2800" dirty="0"/>
              <a:t>¿Curiosidad por conocer?</a:t>
            </a:r>
          </a:p>
          <a:p>
            <a:r>
              <a:rPr lang="es-ES" sz="2800" dirty="0"/>
              <a:t>….</a:t>
            </a:r>
          </a:p>
          <a:p>
            <a:endParaRPr lang="es-ES" dirty="0"/>
          </a:p>
        </p:txBody>
      </p:sp>
      <p:sp>
        <p:nvSpPr>
          <p:cNvPr id="4" name="Marcador de contenido 3">
            <a:extLst>
              <a:ext uri="{FF2B5EF4-FFF2-40B4-BE49-F238E27FC236}">
                <a16:creationId xmlns:a16="http://schemas.microsoft.com/office/drawing/2014/main" id="{C3BED7B1-FB8D-1D73-956A-AF59ED77B86D}"/>
              </a:ext>
            </a:extLst>
          </p:cNvPr>
          <p:cNvSpPr>
            <a:spLocks noGrp="1"/>
          </p:cNvSpPr>
          <p:nvPr>
            <p:ph sz="half" idx="2"/>
          </p:nvPr>
        </p:nvSpPr>
        <p:spPr/>
        <p:txBody>
          <a:bodyPr/>
          <a:lstStyle/>
          <a:p>
            <a:endParaRPr lang="es-ES" dirty="0"/>
          </a:p>
        </p:txBody>
      </p:sp>
    </p:spTree>
    <p:extLst>
      <p:ext uri="{BB962C8B-B14F-4D97-AF65-F5344CB8AC3E}">
        <p14:creationId xmlns:p14="http://schemas.microsoft.com/office/powerpoint/2010/main" val="2917109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04AC5-28EC-7ACB-C180-AE29EB4E4FD4}"/>
              </a:ext>
            </a:extLst>
          </p:cNvPr>
          <p:cNvSpPr>
            <a:spLocks noGrp="1"/>
          </p:cNvSpPr>
          <p:nvPr>
            <p:ph type="title"/>
          </p:nvPr>
        </p:nvSpPr>
        <p:spPr/>
        <p:txBody>
          <a:bodyPr/>
          <a:lstStyle/>
          <a:p>
            <a:r>
              <a:rPr lang="es-ES" dirty="0">
                <a:solidFill>
                  <a:schemeClr val="tx2"/>
                </a:solidFill>
              </a:rPr>
              <a:t>Erotismo del </a:t>
            </a:r>
            <a:r>
              <a:rPr lang="es-ES" dirty="0" err="1">
                <a:solidFill>
                  <a:schemeClr val="tx2"/>
                </a:solidFill>
              </a:rPr>
              <a:t>buentrato</a:t>
            </a:r>
            <a:endParaRPr lang="es-ES" dirty="0"/>
          </a:p>
        </p:txBody>
      </p:sp>
      <p:sp>
        <p:nvSpPr>
          <p:cNvPr id="3" name="Marcador de contenido 2">
            <a:extLst>
              <a:ext uri="{FF2B5EF4-FFF2-40B4-BE49-F238E27FC236}">
                <a16:creationId xmlns:a16="http://schemas.microsoft.com/office/drawing/2014/main" id="{1C60CE1C-16D8-6F26-D28C-4B3FEFEC0F7E}"/>
              </a:ext>
            </a:extLst>
          </p:cNvPr>
          <p:cNvSpPr>
            <a:spLocks noGrp="1"/>
          </p:cNvSpPr>
          <p:nvPr>
            <p:ph idx="1"/>
          </p:nvPr>
        </p:nvSpPr>
        <p:spPr>
          <a:xfrm>
            <a:off x="923460" y="1983996"/>
            <a:ext cx="5887212" cy="4023360"/>
          </a:xfrm>
          <a:solidFill>
            <a:schemeClr val="accent2">
              <a:lumMod val="20000"/>
              <a:lumOff val="80000"/>
            </a:schemeClr>
          </a:solidFill>
        </p:spPr>
        <p:txBody>
          <a:bodyPr>
            <a:normAutofit/>
          </a:bodyPr>
          <a:lstStyle/>
          <a:p>
            <a:r>
              <a:rPr lang="es-ES" sz="2000" dirty="0">
                <a:latin typeface="Calibri" panose="020F0502020204030204" pitchFamily="34" charset="0"/>
                <a:ea typeface="Calibri" panose="020F0502020204030204" pitchFamily="34" charset="0"/>
                <a:cs typeface="Times New Roman" panose="02020603050405020304" pitchFamily="18" charset="0"/>
              </a:rPr>
              <a:t>S</a:t>
            </a:r>
            <a:r>
              <a:rPr lang="es-ES" sz="2000" dirty="0">
                <a:effectLst/>
                <a:latin typeface="Calibri" panose="020F0502020204030204" pitchFamily="34" charset="0"/>
                <a:ea typeface="Calibri" panose="020F0502020204030204" pitchFamily="34" charset="0"/>
                <a:cs typeface="Times New Roman" panose="02020603050405020304" pitchFamily="18" charset="0"/>
              </a:rPr>
              <a:t>ocialment</a:t>
            </a:r>
            <a:r>
              <a:rPr lang="es-ES" sz="2000" dirty="0">
                <a:latin typeface="Calibri" panose="020F0502020204030204" pitchFamily="34" charset="0"/>
                <a:ea typeface="Calibri" panose="020F0502020204030204" pitchFamily="34" charset="0"/>
                <a:cs typeface="Times New Roman" panose="02020603050405020304" pitchFamily="18" charset="0"/>
              </a:rPr>
              <a:t>e </a:t>
            </a:r>
            <a:r>
              <a:rPr lang="es-ES" sz="2000" dirty="0">
                <a:effectLst/>
                <a:latin typeface="Calibri" panose="020F0502020204030204" pitchFamily="34" charset="0"/>
                <a:ea typeface="Calibri" panose="020F0502020204030204" pitchFamily="34" charset="0"/>
                <a:cs typeface="Times New Roman" panose="02020603050405020304" pitchFamily="18" charset="0"/>
              </a:rPr>
              <a:t>se transmite que el erotismo masculino pasa por características como la fuerza física, el poder, la decisión-imposición, un cierto engaño, cierta dominación, ciertas estrategias, cierta chulería…. </a:t>
            </a:r>
          </a:p>
          <a:p>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r>
              <a:rPr lang="es-ES" sz="2000" dirty="0">
                <a:effectLst/>
                <a:latin typeface="Calibri" panose="020F0502020204030204" pitchFamily="34" charset="0"/>
                <a:ea typeface="Calibri" panose="020F0502020204030204" pitchFamily="34" charset="0"/>
                <a:cs typeface="Times New Roman" panose="02020603050405020304" pitchFamily="18" charset="0"/>
              </a:rPr>
              <a:t>Un modelo que se promueve desde todas las instancias: la publicidad, los medios de comunicación, la educación, las familias. Un modelo que acaba construyendo el deseo y la atracción por “el malote y el canallita”. </a:t>
            </a:r>
            <a:endParaRPr lang="es-ES" sz="2000" dirty="0"/>
          </a:p>
        </p:txBody>
      </p:sp>
      <p:pic>
        <p:nvPicPr>
          <p:cNvPr id="7" name="Imagen 6">
            <a:extLst>
              <a:ext uri="{FF2B5EF4-FFF2-40B4-BE49-F238E27FC236}">
                <a16:creationId xmlns:a16="http://schemas.microsoft.com/office/drawing/2014/main" id="{5FBB2653-410E-0C2F-9195-F05BEC652947}"/>
              </a:ext>
            </a:extLst>
          </p:cNvPr>
          <p:cNvPicPr>
            <a:picLocks noChangeAspect="1"/>
          </p:cNvPicPr>
          <p:nvPr/>
        </p:nvPicPr>
        <p:blipFill>
          <a:blip r:embed="rId2"/>
          <a:stretch>
            <a:fillRect/>
          </a:stretch>
        </p:blipFill>
        <p:spPr>
          <a:xfrm>
            <a:off x="6959600" y="2620541"/>
            <a:ext cx="4746830" cy="2492086"/>
          </a:xfrm>
          <a:prstGeom prst="rect">
            <a:avLst/>
          </a:prstGeom>
        </p:spPr>
      </p:pic>
    </p:spTree>
    <p:extLst>
      <p:ext uri="{BB962C8B-B14F-4D97-AF65-F5344CB8AC3E}">
        <p14:creationId xmlns:p14="http://schemas.microsoft.com/office/powerpoint/2010/main" val="2195835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C85AB0-C254-BDB1-52D0-B1EBC082D46A}"/>
              </a:ext>
            </a:extLst>
          </p:cNvPr>
          <p:cNvSpPr>
            <a:spLocks noGrp="1"/>
          </p:cNvSpPr>
          <p:nvPr>
            <p:ph type="title"/>
          </p:nvPr>
        </p:nvSpPr>
        <p:spPr/>
        <p:txBody>
          <a:bodyPr/>
          <a:lstStyle/>
          <a:p>
            <a:r>
              <a:rPr lang="es-ES" dirty="0">
                <a:solidFill>
                  <a:schemeClr val="tx2"/>
                </a:solidFill>
              </a:rPr>
              <a:t>Erotismo del </a:t>
            </a:r>
            <a:r>
              <a:rPr lang="es-ES" dirty="0" err="1">
                <a:solidFill>
                  <a:schemeClr val="tx2"/>
                </a:solidFill>
              </a:rPr>
              <a:t>buentrato</a:t>
            </a:r>
            <a:endParaRPr lang="es-ES" dirty="0">
              <a:solidFill>
                <a:schemeClr val="tx2"/>
              </a:solidFill>
            </a:endParaRPr>
          </a:p>
        </p:txBody>
      </p:sp>
      <p:sp>
        <p:nvSpPr>
          <p:cNvPr id="3" name="Marcador de contenido 2">
            <a:extLst>
              <a:ext uri="{FF2B5EF4-FFF2-40B4-BE49-F238E27FC236}">
                <a16:creationId xmlns:a16="http://schemas.microsoft.com/office/drawing/2014/main" id="{0FE98AD2-72D3-C92D-2D92-38302217D676}"/>
              </a:ext>
            </a:extLst>
          </p:cNvPr>
          <p:cNvSpPr>
            <a:spLocks noGrp="1"/>
          </p:cNvSpPr>
          <p:nvPr>
            <p:ph idx="1"/>
          </p:nvPr>
        </p:nvSpPr>
        <p:spPr>
          <a:xfrm>
            <a:off x="1024128" y="1944624"/>
            <a:ext cx="10824972" cy="4328160"/>
          </a:xfrm>
          <a:solidFill>
            <a:schemeClr val="accent2">
              <a:lumMod val="20000"/>
              <a:lumOff val="80000"/>
            </a:schemeClr>
          </a:solidFill>
        </p:spPr>
        <p:txBody>
          <a:bodyPr>
            <a:normAutofit/>
          </a:bodyPr>
          <a:lstStyle/>
          <a:p>
            <a:pPr>
              <a:lnSpc>
                <a:spcPct val="107000"/>
              </a:lnSpc>
              <a:spcAft>
                <a:spcPts val="8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Un posible camino para cambiar este modelo puede ser la erotización del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buentrato</a:t>
            </a:r>
            <a:r>
              <a:rPr lang="es-ES" sz="2000" dirty="0">
                <a:effectLst/>
                <a:latin typeface="Calibri" panose="020F0502020204030204" pitchFamily="34" charset="0"/>
                <a:ea typeface="Calibri" panose="020F0502020204030204" pitchFamily="34" charset="0"/>
                <a:cs typeface="Times New Roman" panose="02020603050405020304" pitchFamily="18" charset="0"/>
              </a:rPr>
              <a:t>, entendida como el erotismo y el deseo dirigido a la persona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buentratadora</a:t>
            </a:r>
            <a:r>
              <a:rPr lang="es-ES" sz="20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Todas y todas conocemos este modelo, si nos fijamos lo tenemos muy cerca, en aquellas personas que nos regalan sonrisas, amabilidad, respeto, escucha, aquellas personas que son capaces de facilitarnos las cosas, que disfrutan de las pequeñas cosas, de los sentimientos y de las relaciones.  </a:t>
            </a:r>
          </a:p>
          <a:p>
            <a:pPr>
              <a:lnSpc>
                <a:spcPct val="107000"/>
              </a:lnSpc>
              <a:spcAft>
                <a:spcPts val="8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Esas personas y esas relaciones basadas en el cuidado mutuo, que generan placer y bienestar, confianza y seguridad. Esas relaciones que saben dar y recibir, que gestionan la ira y la cólera para no dañar.</a:t>
            </a:r>
          </a:p>
          <a:p>
            <a:pPr>
              <a:lnSpc>
                <a:spcPct val="107000"/>
              </a:lnSpc>
              <a:spcAft>
                <a:spcPts val="8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Erotizar este modelo implica desearlo, buscarlo, conseguirlo y reforzarlo con el bienestar no con la ambivalencia y el sufrimiento.</a:t>
            </a:r>
          </a:p>
          <a:p>
            <a:endParaRPr lang="es-ES" dirty="0"/>
          </a:p>
        </p:txBody>
      </p:sp>
    </p:spTree>
    <p:extLst>
      <p:ext uri="{BB962C8B-B14F-4D97-AF65-F5344CB8AC3E}">
        <p14:creationId xmlns:p14="http://schemas.microsoft.com/office/powerpoint/2010/main" val="294473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6746C9D-931E-FE56-A977-7833A9AFFF9E}"/>
              </a:ext>
            </a:extLst>
          </p:cNvPr>
          <p:cNvPicPr>
            <a:picLocks noChangeAspect="1"/>
          </p:cNvPicPr>
          <p:nvPr/>
        </p:nvPicPr>
        <p:blipFill>
          <a:blip r:embed="rId2"/>
          <a:stretch>
            <a:fillRect/>
          </a:stretch>
        </p:blipFill>
        <p:spPr>
          <a:xfrm>
            <a:off x="763732" y="1477817"/>
            <a:ext cx="6149686" cy="3074843"/>
          </a:xfrm>
          <a:prstGeom prst="rect">
            <a:avLst/>
          </a:prstGeom>
        </p:spPr>
      </p:pic>
      <p:pic>
        <p:nvPicPr>
          <p:cNvPr id="5" name="Imagen 4">
            <a:extLst>
              <a:ext uri="{FF2B5EF4-FFF2-40B4-BE49-F238E27FC236}">
                <a16:creationId xmlns:a16="http://schemas.microsoft.com/office/drawing/2014/main" id="{8FE07A84-3512-0EAD-31F2-29DE552A92D2}"/>
              </a:ext>
            </a:extLst>
          </p:cNvPr>
          <p:cNvPicPr>
            <a:picLocks noChangeAspect="1"/>
          </p:cNvPicPr>
          <p:nvPr/>
        </p:nvPicPr>
        <p:blipFill>
          <a:blip r:embed="rId3"/>
          <a:stretch>
            <a:fillRect/>
          </a:stretch>
        </p:blipFill>
        <p:spPr>
          <a:xfrm>
            <a:off x="7161646" y="3204353"/>
            <a:ext cx="4448464" cy="2967125"/>
          </a:xfrm>
          <a:prstGeom prst="rect">
            <a:avLst/>
          </a:prstGeom>
        </p:spPr>
      </p:pic>
    </p:spTree>
    <p:extLst>
      <p:ext uri="{BB962C8B-B14F-4D97-AF65-F5344CB8AC3E}">
        <p14:creationId xmlns:p14="http://schemas.microsoft.com/office/powerpoint/2010/main" val="2423525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3B5EC7-95C9-3293-81AF-E029E869D034}"/>
              </a:ext>
            </a:extLst>
          </p:cNvPr>
          <p:cNvSpPr>
            <a:spLocks noGrp="1"/>
          </p:cNvSpPr>
          <p:nvPr>
            <p:ph type="title"/>
          </p:nvPr>
        </p:nvSpPr>
        <p:spPr/>
        <p:txBody>
          <a:bodyPr/>
          <a:lstStyle/>
          <a:p>
            <a:r>
              <a:rPr lang="es-ES" sz="4800" dirty="0">
                <a:solidFill>
                  <a:schemeClr val="accent2">
                    <a:lumMod val="50000"/>
                  </a:schemeClr>
                </a:solidFill>
              </a:rPr>
              <a:t>¿Qué hago yo para tratar bien mi entorno?</a:t>
            </a:r>
            <a:br>
              <a:rPr lang="es-ES" sz="4800" dirty="0">
                <a:solidFill>
                  <a:schemeClr val="accent2">
                    <a:lumMod val="50000"/>
                  </a:schemeClr>
                </a:solidFill>
              </a:rPr>
            </a:br>
            <a:endParaRPr lang="es-ES" dirty="0"/>
          </a:p>
        </p:txBody>
      </p:sp>
      <p:sp>
        <p:nvSpPr>
          <p:cNvPr id="3" name="Marcador de contenido 2">
            <a:extLst>
              <a:ext uri="{FF2B5EF4-FFF2-40B4-BE49-F238E27FC236}">
                <a16:creationId xmlns:a16="http://schemas.microsoft.com/office/drawing/2014/main" id="{264842A8-EF71-6A30-69C8-03C066C9AC5B}"/>
              </a:ext>
            </a:extLst>
          </p:cNvPr>
          <p:cNvSpPr>
            <a:spLocks noGrp="1"/>
          </p:cNvSpPr>
          <p:nvPr>
            <p:ph sz="half" idx="1"/>
          </p:nvPr>
        </p:nvSpPr>
        <p:spPr/>
        <p:txBody>
          <a:bodyPr>
            <a:normAutofit/>
          </a:bodyPr>
          <a:lstStyle/>
          <a:p>
            <a:r>
              <a:rPr lang="es-ES" sz="3200" dirty="0"/>
              <a:t>¿En casa?</a:t>
            </a:r>
          </a:p>
          <a:p>
            <a:r>
              <a:rPr lang="es-ES" sz="3200" dirty="0"/>
              <a:t>¿En la calle?</a:t>
            </a:r>
          </a:p>
          <a:p>
            <a:r>
              <a:rPr lang="es-ES" sz="3200" dirty="0"/>
              <a:t>¿En mi ciudad?</a:t>
            </a:r>
          </a:p>
          <a:p>
            <a:r>
              <a:rPr lang="es-ES" sz="3200" dirty="0"/>
              <a:t>¿Cuándo viajo?</a:t>
            </a:r>
          </a:p>
        </p:txBody>
      </p:sp>
      <p:sp>
        <p:nvSpPr>
          <p:cNvPr id="4" name="Marcador de contenido 3">
            <a:extLst>
              <a:ext uri="{FF2B5EF4-FFF2-40B4-BE49-F238E27FC236}">
                <a16:creationId xmlns:a16="http://schemas.microsoft.com/office/drawing/2014/main" id="{26C447F1-3DF9-9A9D-490B-A7215FBAE7CA}"/>
              </a:ext>
            </a:extLst>
          </p:cNvPr>
          <p:cNvSpPr>
            <a:spLocks noGrp="1"/>
          </p:cNvSpPr>
          <p:nvPr>
            <p:ph sz="half" idx="2"/>
          </p:nvPr>
        </p:nvSpPr>
        <p:spPr/>
        <p:txBody>
          <a:bodyPr/>
          <a:lstStyle/>
          <a:p>
            <a:endParaRPr lang="es-ES"/>
          </a:p>
        </p:txBody>
      </p:sp>
    </p:spTree>
    <p:extLst>
      <p:ext uri="{BB962C8B-B14F-4D97-AF65-F5344CB8AC3E}">
        <p14:creationId xmlns:p14="http://schemas.microsoft.com/office/powerpoint/2010/main" val="353791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0BF23E-88CC-F38D-60CD-6E01CB14D287}"/>
              </a:ext>
            </a:extLst>
          </p:cNvPr>
          <p:cNvSpPr>
            <a:spLocks noGrp="1"/>
          </p:cNvSpPr>
          <p:nvPr>
            <p:ph type="title"/>
          </p:nvPr>
        </p:nvSpPr>
        <p:spPr/>
        <p:txBody>
          <a:bodyPr/>
          <a:lstStyle/>
          <a:p>
            <a:r>
              <a:rPr lang="es-ES" dirty="0">
                <a:solidFill>
                  <a:schemeClr val="tx2"/>
                </a:solidFill>
              </a:rPr>
              <a:t>¿Te apuntas al </a:t>
            </a:r>
            <a:r>
              <a:rPr lang="es-ES" dirty="0" err="1">
                <a:solidFill>
                  <a:schemeClr val="tx2"/>
                </a:solidFill>
              </a:rPr>
              <a:t>buentrato</a:t>
            </a:r>
            <a:r>
              <a:rPr lang="es-ES" dirty="0">
                <a:solidFill>
                  <a:schemeClr val="tx2"/>
                </a:solidFill>
              </a:rPr>
              <a:t>?</a:t>
            </a:r>
          </a:p>
        </p:txBody>
      </p:sp>
      <p:sp>
        <p:nvSpPr>
          <p:cNvPr id="3" name="Marcador de contenido 2">
            <a:extLst>
              <a:ext uri="{FF2B5EF4-FFF2-40B4-BE49-F238E27FC236}">
                <a16:creationId xmlns:a16="http://schemas.microsoft.com/office/drawing/2014/main" id="{8B52AEB7-6840-1ADF-9436-F557CA02FCED}"/>
              </a:ext>
            </a:extLst>
          </p:cNvPr>
          <p:cNvSpPr>
            <a:spLocks noGrp="1"/>
          </p:cNvSpPr>
          <p:nvPr>
            <p:ph idx="1"/>
          </p:nvPr>
        </p:nvSpPr>
        <p:spPr>
          <a:xfrm>
            <a:off x="824483" y="1967853"/>
            <a:ext cx="10543033" cy="4293108"/>
          </a:xfrm>
          <a:solidFill>
            <a:schemeClr val="accent2">
              <a:lumMod val="20000"/>
              <a:lumOff val="80000"/>
            </a:schemeClr>
          </a:solidFill>
        </p:spPr>
        <p:txBody>
          <a:bodyPr>
            <a:normAutofit/>
          </a:bodyPr>
          <a:lstStyle/>
          <a:p>
            <a:pPr marL="342900" lvl="0" indent="-342900">
              <a:lnSpc>
                <a:spcPct val="107000"/>
              </a:lnSpc>
              <a:buFont typeface="Symbol" panose="05050102010706020507" pitchFamily="18" charset="2"/>
              <a:buChar char=""/>
            </a:pPr>
            <a:r>
              <a:rPr lang="es-ES" sz="2000" dirty="0">
                <a:effectLst/>
                <a:latin typeface="Calibri" panose="020F0502020204030204" pitchFamily="34" charset="0"/>
                <a:ea typeface="Calibri" panose="020F0502020204030204" pitchFamily="34" charset="0"/>
                <a:cs typeface="Times New Roman" panose="02020603050405020304" pitchFamily="18" charset="0"/>
              </a:rPr>
              <a:t>Primero hacia nosotros mismos: cuidarnos, respetarnos, conectar con nuestros deseos, tener nuestro propio espacio, aprender a negociar, gestionar nuestras emociones, ser consciente de que la ira y el dolor se han de canalizar bien.</a:t>
            </a:r>
          </a:p>
          <a:p>
            <a:pPr marL="342900" lvl="0" indent="-342900">
              <a:lnSpc>
                <a:spcPct val="107000"/>
              </a:lnSpc>
              <a:buFont typeface="Symbol" panose="05050102010706020507" pitchFamily="18" charset="2"/>
              <a:buChar char=""/>
            </a:pPr>
            <a:r>
              <a:rPr lang="es-ES" sz="2000" dirty="0">
                <a:effectLst/>
                <a:latin typeface="Calibri" panose="020F0502020204030204" pitchFamily="34" charset="0"/>
                <a:ea typeface="Calibri" panose="020F0502020204030204" pitchFamily="34" charset="0"/>
                <a:cs typeface="Times New Roman" panose="02020603050405020304" pitchFamily="18" charset="0"/>
              </a:rPr>
              <a:t>Modelo educativo basado, en la comunicación emocional del respeto mutuo, de la amabilidad, de la empatía, del bien común.</a:t>
            </a:r>
          </a:p>
          <a:p>
            <a:pPr marL="342900" lvl="0" indent="-342900">
              <a:lnSpc>
                <a:spcPct val="107000"/>
              </a:lnSpc>
              <a:buFont typeface="Symbol" panose="05050102010706020507" pitchFamily="18" charset="2"/>
              <a:buChar char=""/>
            </a:pPr>
            <a:r>
              <a:rPr lang="es-ES" sz="2000" dirty="0">
                <a:effectLst/>
                <a:latin typeface="Calibri" panose="020F0502020204030204" pitchFamily="34" charset="0"/>
                <a:ea typeface="Calibri" panose="020F0502020204030204" pitchFamily="34" charset="0"/>
                <a:cs typeface="Times New Roman" panose="02020603050405020304" pitchFamily="18" charset="0"/>
              </a:rPr>
              <a:t>En el espacio público, no tolerar los insultos ni la mentira; el respeto no significa represión, significa libertad.</a:t>
            </a:r>
          </a:p>
          <a:p>
            <a:pPr marL="342900" lvl="0" indent="-342900">
              <a:lnSpc>
                <a:spcPct val="107000"/>
              </a:lnSpc>
              <a:buFont typeface="Symbol" panose="05050102010706020507" pitchFamily="18" charset="2"/>
              <a:buChar char=""/>
            </a:pPr>
            <a:r>
              <a:rPr lang="es-ES" sz="2000" dirty="0">
                <a:effectLst/>
                <a:latin typeface="Calibri" panose="020F0502020204030204" pitchFamily="34" charset="0"/>
                <a:ea typeface="Calibri" panose="020F0502020204030204" pitchFamily="34" charset="0"/>
                <a:cs typeface="Times New Roman" panose="02020603050405020304" pitchFamily="18" charset="0"/>
              </a:rPr>
              <a:t>Con respecto a las relaciones de pareja, es fundamental erotizar el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buentrato</a:t>
            </a:r>
            <a:r>
              <a:rPr lang="es-ES" sz="2000" dirty="0">
                <a:effectLst/>
                <a:latin typeface="Calibri" panose="020F0502020204030204" pitchFamily="34" charset="0"/>
                <a:ea typeface="Calibri" panose="020F0502020204030204" pitchFamily="34" charset="0"/>
                <a:cs typeface="Times New Roman" panose="02020603050405020304" pitchFamily="18" charset="0"/>
              </a:rPr>
              <a:t>, y el buen trato no está reñido con la diversión, la complicidad o el deseo.</a:t>
            </a:r>
          </a:p>
          <a:p>
            <a:pPr marL="342900" lvl="0" indent="-342900">
              <a:lnSpc>
                <a:spcPct val="107000"/>
              </a:lnSpc>
              <a:spcAft>
                <a:spcPts val="800"/>
              </a:spcAft>
              <a:buFont typeface="Symbol" panose="05050102010706020507" pitchFamily="18" charset="2"/>
              <a:buChar char=""/>
            </a:pPr>
            <a:r>
              <a:rPr lang="es-ES" sz="2000" dirty="0">
                <a:effectLst/>
                <a:latin typeface="Calibri" panose="020F0502020204030204" pitchFamily="34" charset="0"/>
                <a:ea typeface="Calibri" panose="020F0502020204030204" pitchFamily="34" charset="0"/>
                <a:cs typeface="Times New Roman" panose="02020603050405020304" pitchFamily="18" charset="0"/>
              </a:rPr>
              <a:t>Reconocer la indivisibilidad humana con su entorno y el necesario cuidado y respeto hacia él. </a:t>
            </a:r>
          </a:p>
          <a:p>
            <a:endParaRPr lang="es-ES" dirty="0"/>
          </a:p>
        </p:txBody>
      </p:sp>
    </p:spTree>
    <p:extLst>
      <p:ext uri="{BB962C8B-B14F-4D97-AF65-F5344CB8AC3E}">
        <p14:creationId xmlns:p14="http://schemas.microsoft.com/office/powerpoint/2010/main" val="1960815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896352" y="1257301"/>
            <a:ext cx="3028950" cy="5329238"/>
          </a:xfrm>
          <a:prstGeom prst="rect">
            <a:avLst/>
          </a:prstGeom>
        </p:spPr>
      </p:pic>
      <p:sp>
        <p:nvSpPr>
          <p:cNvPr id="4" name="CuadroTexto 3"/>
          <p:cNvSpPr txBox="1"/>
          <p:nvPr/>
        </p:nvSpPr>
        <p:spPr>
          <a:xfrm>
            <a:off x="1076325" y="1257301"/>
            <a:ext cx="2705100" cy="646331"/>
          </a:xfrm>
          <a:prstGeom prst="rect">
            <a:avLst/>
          </a:prstGeom>
          <a:noFill/>
        </p:spPr>
        <p:txBody>
          <a:bodyPr wrap="square" rtlCol="0">
            <a:spAutoFit/>
          </a:bodyPr>
          <a:lstStyle/>
          <a:p>
            <a:r>
              <a:rPr lang="es-ES" sz="3600" dirty="0">
                <a:solidFill>
                  <a:srgbClr val="61953D"/>
                </a:solidFill>
              </a:rPr>
              <a:t>Manifiesto</a:t>
            </a:r>
            <a:r>
              <a:rPr lang="es-ES" sz="3600" dirty="0"/>
              <a:t> </a:t>
            </a:r>
            <a:endParaRPr lang="ca-ES" sz="3600" dirty="0"/>
          </a:p>
        </p:txBody>
      </p:sp>
      <p:pic>
        <p:nvPicPr>
          <p:cNvPr id="5" name="Imagen 4"/>
          <p:cNvPicPr>
            <a:picLocks noChangeAspect="1"/>
          </p:cNvPicPr>
          <p:nvPr/>
        </p:nvPicPr>
        <p:blipFill>
          <a:blip r:embed="rId3"/>
          <a:stretch>
            <a:fillRect/>
          </a:stretch>
        </p:blipFill>
        <p:spPr>
          <a:xfrm>
            <a:off x="6429377" y="1161038"/>
            <a:ext cx="2466975" cy="1857375"/>
          </a:xfrm>
          <a:prstGeom prst="rect">
            <a:avLst/>
          </a:prstGeom>
        </p:spPr>
      </p:pic>
      <p:pic>
        <p:nvPicPr>
          <p:cNvPr id="6" name="Imagen 5"/>
          <p:cNvPicPr>
            <a:picLocks noChangeAspect="1"/>
          </p:cNvPicPr>
          <p:nvPr/>
        </p:nvPicPr>
        <p:blipFill>
          <a:blip r:embed="rId4"/>
          <a:stretch>
            <a:fillRect/>
          </a:stretch>
        </p:blipFill>
        <p:spPr>
          <a:xfrm>
            <a:off x="6838952" y="3692614"/>
            <a:ext cx="2057400" cy="2893925"/>
          </a:xfrm>
          <a:prstGeom prst="rect">
            <a:avLst/>
          </a:prstGeom>
        </p:spPr>
      </p:pic>
      <p:pic>
        <p:nvPicPr>
          <p:cNvPr id="7" name="Imagen 6"/>
          <p:cNvPicPr>
            <a:picLocks noChangeAspect="1"/>
          </p:cNvPicPr>
          <p:nvPr/>
        </p:nvPicPr>
        <p:blipFill>
          <a:blip r:embed="rId5"/>
          <a:stretch>
            <a:fillRect/>
          </a:stretch>
        </p:blipFill>
        <p:spPr>
          <a:xfrm>
            <a:off x="433388" y="4675980"/>
            <a:ext cx="5481638" cy="1910559"/>
          </a:xfrm>
          <a:prstGeom prst="rect">
            <a:avLst/>
          </a:prstGeom>
        </p:spPr>
      </p:pic>
      <p:sp>
        <p:nvSpPr>
          <p:cNvPr id="8" name="CuadroTexto 7">
            <a:extLst>
              <a:ext uri="{FF2B5EF4-FFF2-40B4-BE49-F238E27FC236}">
                <a16:creationId xmlns:a16="http://schemas.microsoft.com/office/drawing/2014/main" id="{87A27F6A-6FB6-E964-3B4D-EE1EB70E5934}"/>
              </a:ext>
            </a:extLst>
          </p:cNvPr>
          <p:cNvSpPr txBox="1"/>
          <p:nvPr/>
        </p:nvSpPr>
        <p:spPr>
          <a:xfrm>
            <a:off x="1076325" y="2142836"/>
            <a:ext cx="4686299" cy="523220"/>
          </a:xfrm>
          <a:prstGeom prst="rect">
            <a:avLst/>
          </a:prstGeom>
          <a:noFill/>
        </p:spPr>
        <p:txBody>
          <a:bodyPr wrap="square" rtlCol="0">
            <a:spAutoFit/>
          </a:bodyPr>
          <a:lstStyle/>
          <a:p>
            <a:r>
              <a:rPr lang="es-ES" sz="2800" dirty="0" err="1"/>
              <a:t>Asociaciónparaelbuentrato</a:t>
            </a:r>
            <a:endParaRPr lang="es-ES" sz="2800" dirty="0"/>
          </a:p>
        </p:txBody>
      </p:sp>
    </p:spTree>
    <p:extLst>
      <p:ext uri="{BB962C8B-B14F-4D97-AF65-F5344CB8AC3E}">
        <p14:creationId xmlns:p14="http://schemas.microsoft.com/office/powerpoint/2010/main" val="368317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15EEF4-7810-E41A-AD2E-C85E0EC7EFCB}"/>
              </a:ext>
            </a:extLst>
          </p:cNvPr>
          <p:cNvSpPr>
            <a:spLocks noGrp="1"/>
          </p:cNvSpPr>
          <p:nvPr>
            <p:ph type="title"/>
          </p:nvPr>
        </p:nvSpPr>
        <p:spPr/>
        <p:txBody>
          <a:bodyPr/>
          <a:lstStyle/>
          <a:p>
            <a:r>
              <a:rPr lang="es-ES" dirty="0"/>
              <a:t>Muchas gracias</a:t>
            </a:r>
          </a:p>
        </p:txBody>
      </p:sp>
      <p:pic>
        <p:nvPicPr>
          <p:cNvPr id="5" name="Marcador de posición de imagen 4">
            <a:extLst>
              <a:ext uri="{FF2B5EF4-FFF2-40B4-BE49-F238E27FC236}">
                <a16:creationId xmlns:a16="http://schemas.microsoft.com/office/drawing/2014/main" id="{56D98163-3CCA-58EA-9E29-F91FA92D550E}"/>
              </a:ext>
            </a:extLst>
          </p:cNvPr>
          <p:cNvPicPr>
            <a:picLocks noGrp="1" noChangeAspect="1"/>
          </p:cNvPicPr>
          <p:nvPr>
            <p:ph type="pic" idx="1"/>
          </p:nvPr>
        </p:nvPicPr>
        <p:blipFill>
          <a:blip r:embed="rId2"/>
          <a:srcRect t="16017" b="16017"/>
          <a:stretch>
            <a:fillRect/>
          </a:stretch>
        </p:blipFill>
        <p:spPr>
          <a:prstGeom prst="rect">
            <a:avLst/>
          </a:prstGeom>
        </p:spPr>
      </p:pic>
    </p:spTree>
    <p:extLst>
      <p:ext uri="{BB962C8B-B14F-4D97-AF65-F5344CB8AC3E}">
        <p14:creationId xmlns:p14="http://schemas.microsoft.com/office/powerpoint/2010/main" val="19025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3A2347-2CB2-D6D6-92AA-DFDAB901B104}"/>
              </a:ext>
            </a:extLst>
          </p:cNvPr>
          <p:cNvSpPr>
            <a:spLocks noGrp="1"/>
          </p:cNvSpPr>
          <p:nvPr>
            <p:ph type="title"/>
          </p:nvPr>
        </p:nvSpPr>
        <p:spPr>
          <a:xfrm>
            <a:off x="627888" y="525461"/>
            <a:ext cx="9720072" cy="1499616"/>
          </a:xfrm>
        </p:spPr>
        <p:txBody>
          <a:bodyPr/>
          <a:lstStyle/>
          <a:p>
            <a:r>
              <a:rPr lang="es-ES" dirty="0"/>
              <a:t>¿Por qué hablar de </a:t>
            </a:r>
            <a:r>
              <a:rPr lang="es-ES" dirty="0" err="1"/>
              <a:t>buentrato</a:t>
            </a:r>
            <a:r>
              <a:rPr lang="es-ES" dirty="0"/>
              <a:t>?</a:t>
            </a:r>
          </a:p>
        </p:txBody>
      </p:sp>
      <p:sp>
        <p:nvSpPr>
          <p:cNvPr id="3" name="Marcador de contenido 2">
            <a:extLst>
              <a:ext uri="{FF2B5EF4-FFF2-40B4-BE49-F238E27FC236}">
                <a16:creationId xmlns:a16="http://schemas.microsoft.com/office/drawing/2014/main" id="{1955D804-0924-3719-733E-908A91F1AA5E}"/>
              </a:ext>
            </a:extLst>
          </p:cNvPr>
          <p:cNvSpPr>
            <a:spLocks noGrp="1"/>
          </p:cNvSpPr>
          <p:nvPr>
            <p:ph idx="1"/>
          </p:nvPr>
        </p:nvSpPr>
        <p:spPr>
          <a:xfrm>
            <a:off x="736211" y="2104528"/>
            <a:ext cx="5186874" cy="4168256"/>
          </a:xfrm>
          <a:solidFill>
            <a:schemeClr val="accent2">
              <a:lumMod val="20000"/>
              <a:lumOff val="80000"/>
            </a:schemeClr>
          </a:solidFill>
        </p:spPr>
        <p:txBody>
          <a:bodyPr>
            <a:normAutofit/>
          </a:bodyPr>
          <a:lstStyle/>
          <a:p>
            <a:pPr>
              <a:lnSpc>
                <a:spcPct val="107000"/>
              </a:lnSpc>
              <a:spcAft>
                <a:spcPts val="80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Actualmente somos más conscientes de la necesidad de respetar los derechos de las personas y prevenir el maltrato. </a:t>
            </a:r>
          </a:p>
          <a:p>
            <a:pPr>
              <a:lnSpc>
                <a:spcPct val="107000"/>
              </a:lnSpc>
              <a:spcAft>
                <a:spcPts val="80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Pero ¿ también  lo somos de que el maltrato existe en todos nuestros aspectos relacionales o  está tan interiorizado que la mayoría de las veces no somos ni conscientes ? </a:t>
            </a:r>
          </a:p>
          <a:p>
            <a:endParaRPr lang="es-ES" dirty="0"/>
          </a:p>
        </p:txBody>
      </p:sp>
      <p:pic>
        <p:nvPicPr>
          <p:cNvPr id="4" name="Imagen 3">
            <a:extLst>
              <a:ext uri="{FF2B5EF4-FFF2-40B4-BE49-F238E27FC236}">
                <a16:creationId xmlns:a16="http://schemas.microsoft.com/office/drawing/2014/main" id="{EC07AFCE-0135-501C-5AE7-ADDC7AFF3030}"/>
              </a:ext>
            </a:extLst>
          </p:cNvPr>
          <p:cNvPicPr>
            <a:picLocks noChangeAspect="1"/>
          </p:cNvPicPr>
          <p:nvPr/>
        </p:nvPicPr>
        <p:blipFill>
          <a:blip r:embed="rId2"/>
          <a:stretch>
            <a:fillRect/>
          </a:stretch>
        </p:blipFill>
        <p:spPr>
          <a:xfrm>
            <a:off x="7270350" y="2651437"/>
            <a:ext cx="3792041" cy="2914141"/>
          </a:xfrm>
          <a:prstGeom prst="rect">
            <a:avLst/>
          </a:prstGeom>
        </p:spPr>
      </p:pic>
    </p:spTree>
    <p:extLst>
      <p:ext uri="{BB962C8B-B14F-4D97-AF65-F5344CB8AC3E}">
        <p14:creationId xmlns:p14="http://schemas.microsoft.com/office/powerpoint/2010/main" val="2901616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4CBE0A4-764E-54E2-6D00-A97D1F93AA6F}"/>
              </a:ext>
            </a:extLst>
          </p:cNvPr>
          <p:cNvSpPr>
            <a:spLocks noGrp="1"/>
          </p:cNvSpPr>
          <p:nvPr>
            <p:ph idx="1"/>
          </p:nvPr>
        </p:nvSpPr>
        <p:spPr>
          <a:xfrm>
            <a:off x="883920" y="1104900"/>
            <a:ext cx="5082540" cy="4312920"/>
          </a:xfrm>
          <a:solidFill>
            <a:schemeClr val="accent2">
              <a:lumMod val="20000"/>
              <a:lumOff val="80000"/>
            </a:schemeClr>
          </a:solidFill>
        </p:spPr>
        <p:txBody>
          <a:bodyPr/>
          <a:lstStyle/>
          <a:p>
            <a:r>
              <a:rPr lang="es-ES" sz="2400" b="1" dirty="0">
                <a:effectLst/>
                <a:latin typeface="Calibri" panose="020F0502020204030204" pitchFamily="34" charset="0"/>
                <a:ea typeface="Calibri" panose="020F0502020204030204" pitchFamily="34" charset="0"/>
                <a:cs typeface="Times New Roman" panose="02020603050405020304" pitchFamily="18" charset="0"/>
              </a:rPr>
              <a:t>Socialmente toleramos el maltrato</a:t>
            </a:r>
          </a:p>
          <a:p>
            <a:r>
              <a:rPr lang="es-ES" sz="2400" dirty="0">
                <a:effectLst/>
                <a:latin typeface="Calibri" panose="020F0502020204030204" pitchFamily="34" charset="0"/>
                <a:ea typeface="Calibri" panose="020F0502020204030204" pitchFamily="34" charset="0"/>
                <a:cs typeface="Times New Roman" panose="02020603050405020304" pitchFamily="18" charset="0"/>
              </a:rPr>
              <a:t>Los insultos públicos, la difusión de mentiras con el objetivo de hacer daño, la desigualdad… son formas de maltrato.</a:t>
            </a:r>
          </a:p>
          <a:p>
            <a:r>
              <a:rPr lang="es-ES" sz="2400" dirty="0">
                <a:latin typeface="Calibri" panose="020F0502020204030204" pitchFamily="34" charset="0"/>
                <a:ea typeface="Calibri" panose="020F0502020204030204" pitchFamily="34" charset="0"/>
                <a:cs typeface="Times New Roman" panose="02020603050405020304" pitchFamily="18" charset="0"/>
              </a:rPr>
              <a:t>L</a:t>
            </a:r>
            <a:r>
              <a:rPr lang="es-ES" sz="2400" dirty="0">
                <a:effectLst/>
                <a:latin typeface="Calibri" panose="020F0502020204030204" pitchFamily="34" charset="0"/>
                <a:ea typeface="Calibri" panose="020F0502020204030204" pitchFamily="34" charset="0"/>
                <a:cs typeface="Times New Roman" panose="02020603050405020304" pitchFamily="18" charset="0"/>
              </a:rPr>
              <a:t>o transmitimos, y educamos  con este modelo, y este modelo se reproduce en el ámbito político, en el entretenimiento masivo, en la familia, entre iguales y en las relaciones de pareja</a:t>
            </a:r>
          </a:p>
          <a:p>
            <a:endParaRPr lang="es-ES" dirty="0"/>
          </a:p>
        </p:txBody>
      </p:sp>
      <p:pic>
        <p:nvPicPr>
          <p:cNvPr id="2" name="Imagen 1">
            <a:extLst>
              <a:ext uri="{FF2B5EF4-FFF2-40B4-BE49-F238E27FC236}">
                <a16:creationId xmlns:a16="http://schemas.microsoft.com/office/drawing/2014/main" id="{728DE8F0-CFDD-C91D-5BEA-FADBA2911AC6}"/>
              </a:ext>
            </a:extLst>
          </p:cNvPr>
          <p:cNvPicPr>
            <a:picLocks noChangeAspect="1"/>
          </p:cNvPicPr>
          <p:nvPr/>
        </p:nvPicPr>
        <p:blipFill>
          <a:blip r:embed="rId2"/>
          <a:stretch>
            <a:fillRect/>
          </a:stretch>
        </p:blipFill>
        <p:spPr>
          <a:xfrm>
            <a:off x="7412786" y="791373"/>
            <a:ext cx="4090580" cy="2300951"/>
          </a:xfrm>
          <a:prstGeom prst="rect">
            <a:avLst/>
          </a:prstGeom>
        </p:spPr>
      </p:pic>
      <p:pic>
        <p:nvPicPr>
          <p:cNvPr id="4" name="Imagen 3">
            <a:extLst>
              <a:ext uri="{FF2B5EF4-FFF2-40B4-BE49-F238E27FC236}">
                <a16:creationId xmlns:a16="http://schemas.microsoft.com/office/drawing/2014/main" id="{6CAC6E16-1DE0-ACB1-941B-632813DD5A2A}"/>
              </a:ext>
            </a:extLst>
          </p:cNvPr>
          <p:cNvPicPr>
            <a:picLocks noChangeAspect="1"/>
          </p:cNvPicPr>
          <p:nvPr/>
        </p:nvPicPr>
        <p:blipFill>
          <a:blip r:embed="rId3"/>
          <a:stretch>
            <a:fillRect/>
          </a:stretch>
        </p:blipFill>
        <p:spPr>
          <a:xfrm>
            <a:off x="8121235" y="3429000"/>
            <a:ext cx="3448582" cy="3254599"/>
          </a:xfrm>
          <a:prstGeom prst="rect">
            <a:avLst/>
          </a:prstGeom>
        </p:spPr>
      </p:pic>
    </p:spTree>
    <p:extLst>
      <p:ext uri="{BB962C8B-B14F-4D97-AF65-F5344CB8AC3E}">
        <p14:creationId xmlns:p14="http://schemas.microsoft.com/office/powerpoint/2010/main" val="165669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86FB5E2-80C5-035A-9DD7-E7B1B76037A5}"/>
              </a:ext>
            </a:extLst>
          </p:cNvPr>
          <p:cNvSpPr txBox="1"/>
          <p:nvPr/>
        </p:nvSpPr>
        <p:spPr>
          <a:xfrm>
            <a:off x="1068757" y="1673332"/>
            <a:ext cx="5934280" cy="4026552"/>
          </a:xfrm>
          <a:prstGeom prst="rect">
            <a:avLst/>
          </a:prstGeom>
          <a:solidFill>
            <a:schemeClr val="accent2">
              <a:lumMod val="20000"/>
              <a:lumOff val="80000"/>
            </a:schemeClr>
          </a:solidFill>
        </p:spPr>
        <p:txBody>
          <a:bodyPr wrap="square">
            <a:spAutoFit/>
          </a:bodyPr>
          <a:lstStyle/>
          <a:p>
            <a:pPr>
              <a:lnSpc>
                <a:spcPct val="107000"/>
              </a:lnSpc>
              <a:spcAft>
                <a:spcPts val="800"/>
              </a:spcAft>
            </a:pPr>
            <a:r>
              <a:rPr lang="es-ES" sz="2400" dirty="0">
                <a:effectLst/>
                <a:latin typeface="Calibri" panose="020F0502020204030204" pitchFamily="34" charset="0"/>
                <a:ea typeface="Calibri" panose="020F0502020204030204" pitchFamily="34" charset="0"/>
                <a:cs typeface="Times New Roman" panose="02020603050405020304" pitchFamily="18" charset="0"/>
              </a:rPr>
              <a:t>La lucha por situarnos en el mejor lugar, el tener que ser mejor que el otro, la necesidad de sobresalir sin pensar en las consecuencias, … siempre es en relación a los demás, siempre buscando la desigualdad y la diferencia, son ejemplos de lo que la sociedad nos transmite como lo que es deseable  y fuente de bienestar, </a:t>
            </a:r>
            <a:r>
              <a:rPr lang="es-ES" sz="2400" b="1" dirty="0">
                <a:effectLst/>
                <a:latin typeface="Calibri" panose="020F0502020204030204" pitchFamily="34" charset="0"/>
                <a:ea typeface="Calibri" panose="020F0502020204030204" pitchFamily="34" charset="0"/>
                <a:cs typeface="Times New Roman" panose="02020603050405020304" pitchFamily="18" charset="0"/>
              </a:rPr>
              <a:t>a pesar de que eso implique en ocasiones no respetar al otro, y olvidarse de la ética. </a:t>
            </a:r>
          </a:p>
        </p:txBody>
      </p:sp>
      <p:sp>
        <p:nvSpPr>
          <p:cNvPr id="9" name="Título 8">
            <a:extLst>
              <a:ext uri="{FF2B5EF4-FFF2-40B4-BE49-F238E27FC236}">
                <a16:creationId xmlns:a16="http://schemas.microsoft.com/office/drawing/2014/main" id="{2F4695D3-AB7F-A68A-A822-54C7D853482A}"/>
              </a:ext>
            </a:extLst>
          </p:cNvPr>
          <p:cNvSpPr>
            <a:spLocks noGrp="1"/>
          </p:cNvSpPr>
          <p:nvPr>
            <p:ph type="title"/>
          </p:nvPr>
        </p:nvSpPr>
        <p:spPr>
          <a:xfrm>
            <a:off x="721614" y="449580"/>
            <a:ext cx="5016246" cy="1121664"/>
          </a:xfrm>
        </p:spPr>
        <p:txBody>
          <a:bodyPr>
            <a:noAutofit/>
          </a:bodyPr>
          <a:lstStyle/>
          <a:p>
            <a:r>
              <a:rPr lang="es-ES" sz="5400" dirty="0">
                <a:solidFill>
                  <a:schemeClr val="tx1"/>
                </a:solidFill>
              </a:rPr>
              <a:t>¿ES BUENTRATO?</a:t>
            </a:r>
            <a:br>
              <a:rPr lang="es-ES" sz="5400" dirty="0">
                <a:solidFill>
                  <a:schemeClr val="tx1"/>
                </a:solidFill>
              </a:rPr>
            </a:br>
            <a:endParaRPr lang="es-ES" sz="5400" dirty="0">
              <a:solidFill>
                <a:schemeClr val="tx1"/>
              </a:solidFill>
            </a:endParaRPr>
          </a:p>
        </p:txBody>
      </p:sp>
      <p:sp>
        <p:nvSpPr>
          <p:cNvPr id="3" name="CuadroTexto 2">
            <a:extLst>
              <a:ext uri="{FF2B5EF4-FFF2-40B4-BE49-F238E27FC236}">
                <a16:creationId xmlns:a16="http://schemas.microsoft.com/office/drawing/2014/main" id="{5F393651-5E97-49DF-8659-F9DF346DF554}"/>
              </a:ext>
            </a:extLst>
          </p:cNvPr>
          <p:cNvSpPr txBox="1"/>
          <p:nvPr/>
        </p:nvSpPr>
        <p:spPr>
          <a:xfrm>
            <a:off x="7950992" y="2055392"/>
            <a:ext cx="3575481" cy="1631216"/>
          </a:xfrm>
          <a:prstGeom prst="rect">
            <a:avLst/>
          </a:prstGeom>
          <a:noFill/>
        </p:spPr>
        <p:txBody>
          <a:bodyPr wrap="square">
            <a:spAutoFit/>
          </a:bodyPr>
          <a:lstStyle/>
          <a:p>
            <a:r>
              <a:rPr lang="ca-ES" sz="2000" i="1" dirty="0">
                <a:solidFill>
                  <a:srgbClr val="773983"/>
                </a:solidFill>
                <a:latin typeface="Calibri" panose="020F0502020204030204" pitchFamily="34" charset="0"/>
                <a:ea typeface="+mj-ea"/>
                <a:cs typeface="Calibri" panose="020F0502020204030204" pitchFamily="34" charset="0"/>
              </a:rPr>
              <a:t>Las </a:t>
            </a:r>
            <a:r>
              <a:rPr lang="ca-ES" sz="2000" i="1" dirty="0" err="1">
                <a:solidFill>
                  <a:srgbClr val="773983"/>
                </a:solidFill>
                <a:latin typeface="Calibri" panose="020F0502020204030204" pitchFamily="34" charset="0"/>
                <a:ea typeface="+mj-ea"/>
                <a:cs typeface="Calibri" panose="020F0502020204030204" pitchFamily="34" charset="0"/>
              </a:rPr>
              <a:t>diferencias</a:t>
            </a:r>
            <a:r>
              <a:rPr lang="ca-ES" sz="2000" i="1" dirty="0">
                <a:solidFill>
                  <a:srgbClr val="773983"/>
                </a:solidFill>
                <a:latin typeface="Calibri" panose="020F0502020204030204" pitchFamily="34" charset="0"/>
                <a:ea typeface="+mj-ea"/>
                <a:cs typeface="Calibri" panose="020F0502020204030204" pitchFamily="34" charset="0"/>
              </a:rPr>
              <a:t> se </a:t>
            </a:r>
            <a:r>
              <a:rPr lang="ca-ES" sz="2000" i="1" dirty="0" err="1">
                <a:solidFill>
                  <a:srgbClr val="773983"/>
                </a:solidFill>
                <a:latin typeface="Calibri" panose="020F0502020204030204" pitchFamily="34" charset="0"/>
                <a:ea typeface="+mj-ea"/>
                <a:cs typeface="Calibri" panose="020F0502020204030204" pitchFamily="34" charset="0"/>
              </a:rPr>
              <a:t>jerarquizan</a:t>
            </a:r>
            <a:r>
              <a:rPr lang="ca-ES" sz="2000" i="1" dirty="0">
                <a:solidFill>
                  <a:srgbClr val="773983"/>
                </a:solidFill>
                <a:latin typeface="Calibri" panose="020F0502020204030204" pitchFamily="34" charset="0"/>
                <a:ea typeface="+mj-ea"/>
                <a:cs typeface="Calibri" panose="020F0502020204030204" pitchFamily="34" charset="0"/>
              </a:rPr>
              <a:t>  y se </a:t>
            </a:r>
            <a:r>
              <a:rPr lang="ca-ES" sz="2000" i="1" dirty="0" err="1">
                <a:solidFill>
                  <a:srgbClr val="773983"/>
                </a:solidFill>
                <a:latin typeface="Calibri" panose="020F0502020204030204" pitchFamily="34" charset="0"/>
                <a:ea typeface="+mj-ea"/>
                <a:cs typeface="Calibri" panose="020F0502020204030204" pitchFamily="34" charset="0"/>
              </a:rPr>
              <a:t>estructuran</a:t>
            </a:r>
            <a:r>
              <a:rPr lang="ca-ES" sz="2000" i="1" dirty="0">
                <a:solidFill>
                  <a:srgbClr val="773983"/>
                </a:solidFill>
                <a:latin typeface="Calibri" panose="020F0502020204030204" pitchFamily="34" charset="0"/>
                <a:ea typeface="+mj-ea"/>
                <a:cs typeface="Calibri" panose="020F0502020204030204" pitchFamily="34" charset="0"/>
              </a:rPr>
              <a:t> en relaciones de poder  </a:t>
            </a:r>
            <a:r>
              <a:rPr lang="ca-ES" sz="2000" i="1" dirty="0" err="1">
                <a:solidFill>
                  <a:srgbClr val="773983"/>
                </a:solidFill>
                <a:latin typeface="Calibri" panose="020F0502020204030204" pitchFamily="34" charset="0"/>
                <a:ea typeface="+mj-ea"/>
                <a:cs typeface="Calibri" panose="020F0502020204030204" pitchFamily="34" charset="0"/>
              </a:rPr>
              <a:t>dominio</a:t>
            </a:r>
            <a:r>
              <a:rPr lang="ca-ES" sz="2000" i="1" dirty="0">
                <a:solidFill>
                  <a:srgbClr val="773983"/>
                </a:solidFill>
                <a:latin typeface="Calibri" panose="020F0502020204030204" pitchFamily="34" charset="0"/>
                <a:ea typeface="+mj-ea"/>
                <a:cs typeface="Calibri" panose="020F0502020204030204" pitchFamily="34" charset="0"/>
              </a:rPr>
              <a:t>/</a:t>
            </a:r>
            <a:r>
              <a:rPr lang="ca-ES" sz="2000" i="1" dirty="0" err="1">
                <a:solidFill>
                  <a:srgbClr val="773983"/>
                </a:solidFill>
                <a:latin typeface="Calibri" panose="020F0502020204030204" pitchFamily="34" charset="0"/>
                <a:ea typeface="+mj-ea"/>
                <a:cs typeface="Calibri" panose="020F0502020204030204" pitchFamily="34" charset="0"/>
              </a:rPr>
              <a:t>sumisión</a:t>
            </a:r>
            <a:r>
              <a:rPr lang="ca-ES" sz="2000" i="1" dirty="0">
                <a:solidFill>
                  <a:srgbClr val="773983"/>
                </a:solidFill>
                <a:latin typeface="Calibri" panose="020F0502020204030204" pitchFamily="34" charset="0"/>
                <a:ea typeface="+mj-ea"/>
                <a:cs typeface="Calibri" panose="020F0502020204030204" pitchFamily="34" charset="0"/>
              </a:rPr>
              <a:t>,</a:t>
            </a:r>
          </a:p>
          <a:p>
            <a:r>
              <a:rPr lang="ca-ES" sz="2000" i="1" dirty="0" err="1">
                <a:solidFill>
                  <a:srgbClr val="773983"/>
                </a:solidFill>
                <a:latin typeface="Calibri" panose="020F0502020204030204" pitchFamily="34" charset="0"/>
                <a:ea typeface="+mj-ea"/>
                <a:cs typeface="Calibri" panose="020F0502020204030204" pitchFamily="34" charset="0"/>
              </a:rPr>
              <a:t>violencia</a:t>
            </a:r>
            <a:r>
              <a:rPr lang="ca-ES" sz="2000" i="1" dirty="0">
                <a:solidFill>
                  <a:srgbClr val="773983"/>
                </a:solidFill>
                <a:latin typeface="Calibri" panose="020F0502020204030204" pitchFamily="34" charset="0"/>
                <a:ea typeface="+mj-ea"/>
                <a:cs typeface="Calibri" panose="020F0502020204030204" pitchFamily="34" charset="0"/>
              </a:rPr>
              <a:t>, </a:t>
            </a:r>
            <a:r>
              <a:rPr lang="ca-ES" sz="2000" i="1" dirty="0" err="1">
                <a:solidFill>
                  <a:srgbClr val="773983"/>
                </a:solidFill>
                <a:latin typeface="Calibri" panose="020F0502020204030204" pitchFamily="34" charset="0"/>
                <a:ea typeface="+mj-ea"/>
                <a:cs typeface="Calibri" panose="020F0502020204030204" pitchFamily="34" charset="0"/>
              </a:rPr>
              <a:t>lucha</a:t>
            </a:r>
            <a:r>
              <a:rPr lang="ca-ES" sz="2000" i="1" dirty="0">
                <a:solidFill>
                  <a:srgbClr val="773983"/>
                </a:solidFill>
                <a:latin typeface="Calibri" panose="020F0502020204030204" pitchFamily="34" charset="0"/>
                <a:ea typeface="+mj-ea"/>
                <a:cs typeface="Calibri" panose="020F0502020204030204" pitchFamily="34" charset="0"/>
              </a:rPr>
              <a:t>, </a:t>
            </a:r>
            <a:r>
              <a:rPr lang="ca-ES" sz="2000" i="1" dirty="0" err="1">
                <a:solidFill>
                  <a:srgbClr val="773983"/>
                </a:solidFill>
                <a:latin typeface="Calibri" panose="020F0502020204030204" pitchFamily="34" charset="0"/>
                <a:ea typeface="+mj-ea"/>
                <a:cs typeface="Calibri" panose="020F0502020204030204" pitchFamily="34" charset="0"/>
              </a:rPr>
              <a:t>competencia</a:t>
            </a:r>
            <a:r>
              <a:rPr lang="ca-ES" sz="2000" i="1" dirty="0">
                <a:solidFill>
                  <a:srgbClr val="773983"/>
                </a:solidFill>
                <a:latin typeface="Calibri" panose="020F0502020204030204" pitchFamily="34" charset="0"/>
                <a:ea typeface="+mj-ea"/>
                <a:cs typeface="Calibri" panose="020F0502020204030204" pitchFamily="34" charset="0"/>
              </a:rPr>
              <a:t> insana.</a:t>
            </a:r>
          </a:p>
        </p:txBody>
      </p:sp>
      <p:sp>
        <p:nvSpPr>
          <p:cNvPr id="6" name="CuadroTexto 5">
            <a:extLst>
              <a:ext uri="{FF2B5EF4-FFF2-40B4-BE49-F238E27FC236}">
                <a16:creationId xmlns:a16="http://schemas.microsoft.com/office/drawing/2014/main" id="{047EBE32-6D66-4E26-6326-A236D6201767}"/>
              </a:ext>
            </a:extLst>
          </p:cNvPr>
          <p:cNvSpPr txBox="1"/>
          <p:nvPr/>
        </p:nvSpPr>
        <p:spPr>
          <a:xfrm>
            <a:off x="8256865" y="4240525"/>
            <a:ext cx="3177329" cy="461665"/>
          </a:xfrm>
          <a:prstGeom prst="rect">
            <a:avLst/>
          </a:prstGeom>
          <a:noFill/>
        </p:spPr>
        <p:txBody>
          <a:bodyPr wrap="square">
            <a:spAutoFit/>
          </a:bodyPr>
          <a:lstStyle/>
          <a:p>
            <a:r>
              <a:rPr lang="es-ES" sz="2400" dirty="0">
                <a:solidFill>
                  <a:schemeClr val="accent2">
                    <a:lumMod val="75000"/>
                  </a:schemeClr>
                </a:solidFill>
                <a:latin typeface="Calibri" panose="020F0502020204030204" pitchFamily="34" charset="0"/>
                <a:cs typeface="Times New Roman" panose="02020603050405020304" pitchFamily="18" charset="0"/>
              </a:rPr>
              <a:t>Modelo patriarcal</a:t>
            </a:r>
          </a:p>
        </p:txBody>
      </p:sp>
    </p:spTree>
    <p:extLst>
      <p:ext uri="{BB962C8B-B14F-4D97-AF65-F5344CB8AC3E}">
        <p14:creationId xmlns:p14="http://schemas.microsoft.com/office/powerpoint/2010/main" val="73366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3370C-B1FF-372E-733D-56970CFE7222}"/>
              </a:ext>
            </a:extLst>
          </p:cNvPr>
          <p:cNvSpPr>
            <a:spLocks noGrp="1"/>
          </p:cNvSpPr>
          <p:nvPr>
            <p:ph type="title"/>
          </p:nvPr>
        </p:nvSpPr>
        <p:spPr/>
        <p:txBody>
          <a:bodyPr/>
          <a:lstStyle/>
          <a:p>
            <a:r>
              <a:rPr lang="es-ES" sz="4800" dirty="0">
                <a:solidFill>
                  <a:schemeClr val="tx1"/>
                </a:solidFill>
              </a:rPr>
              <a:t>¿ES BUENTRATO?</a:t>
            </a:r>
            <a:endParaRPr lang="es-ES" dirty="0"/>
          </a:p>
        </p:txBody>
      </p:sp>
      <p:sp>
        <p:nvSpPr>
          <p:cNvPr id="3" name="Marcador de contenido 2">
            <a:extLst>
              <a:ext uri="{FF2B5EF4-FFF2-40B4-BE49-F238E27FC236}">
                <a16:creationId xmlns:a16="http://schemas.microsoft.com/office/drawing/2014/main" id="{53AEECEA-F267-03F0-AE29-02B72B14FA3A}"/>
              </a:ext>
            </a:extLst>
          </p:cNvPr>
          <p:cNvSpPr>
            <a:spLocks noGrp="1"/>
          </p:cNvSpPr>
          <p:nvPr>
            <p:ph idx="1"/>
          </p:nvPr>
        </p:nvSpPr>
        <p:spPr>
          <a:xfrm>
            <a:off x="1024128" y="2249424"/>
            <a:ext cx="5544311" cy="4023360"/>
          </a:xfrm>
          <a:solidFill>
            <a:schemeClr val="accent2">
              <a:lumMod val="20000"/>
              <a:lumOff val="80000"/>
            </a:schemeClr>
          </a:solidFill>
        </p:spPr>
        <p:txBody>
          <a:bodyPr/>
          <a:lstStyle/>
          <a:p>
            <a:pPr>
              <a:lnSpc>
                <a:spcPct val="107000"/>
              </a:lnSpc>
              <a:spcAft>
                <a:spcPts val="800"/>
              </a:spcAft>
              <a:buClr>
                <a:schemeClr val="accent2">
                  <a:lumMod val="75000"/>
                </a:schemeClr>
              </a:buClr>
              <a:buFont typeface="Wingdings" panose="05000000000000000000" pitchFamily="2" charset="2"/>
              <a:buChar char="Ø"/>
            </a:pPr>
            <a:r>
              <a:rPr lang="es-ES" sz="2400" dirty="0">
                <a:latin typeface="Calibri" panose="020F0502020204030204" pitchFamily="34" charset="0"/>
                <a:cs typeface="Times New Roman" panose="02020603050405020304" pitchFamily="18" charset="0"/>
              </a:rPr>
              <a:t>Las repercusiones de nuestras acciones en el medio ambiente</a:t>
            </a:r>
          </a:p>
          <a:p>
            <a:pPr>
              <a:lnSpc>
                <a:spcPct val="107000"/>
              </a:lnSpc>
              <a:spcAft>
                <a:spcPts val="800"/>
              </a:spcAft>
              <a:buClr>
                <a:schemeClr val="accent2">
                  <a:lumMod val="75000"/>
                </a:schemeClr>
              </a:buClr>
              <a:buFont typeface="Wingdings" panose="05000000000000000000" pitchFamily="2" charset="2"/>
              <a:buChar char="Ø"/>
            </a:pPr>
            <a:r>
              <a:rPr lang="es-ES" sz="2400" dirty="0">
                <a:latin typeface="Calibri" panose="020F0502020204030204" pitchFamily="34" charset="0"/>
                <a:cs typeface="Times New Roman" panose="02020603050405020304" pitchFamily="18" charset="0"/>
              </a:rPr>
              <a:t>Los insultos, las noticias falsas, la ira, el ataque, la coacción, la falta de respeto en nuestras relaciones con los demás</a:t>
            </a:r>
          </a:p>
          <a:p>
            <a:pPr>
              <a:lnSpc>
                <a:spcPct val="107000"/>
              </a:lnSpc>
              <a:spcAft>
                <a:spcPts val="800"/>
              </a:spcAft>
              <a:buClr>
                <a:schemeClr val="accent2">
                  <a:lumMod val="75000"/>
                </a:schemeClr>
              </a:buClr>
              <a:buFont typeface="Wingdings" panose="05000000000000000000" pitchFamily="2" charset="2"/>
              <a:buChar char="Ø"/>
            </a:pPr>
            <a:r>
              <a:rPr lang="es-ES" sz="2400" dirty="0">
                <a:latin typeface="Calibri" panose="020F0502020204030204" pitchFamily="34" charset="0"/>
                <a:cs typeface="Times New Roman" panose="02020603050405020304" pitchFamily="18" charset="0"/>
              </a:rPr>
              <a:t>o la autoexigencia, la culpa o el autocastigo.</a:t>
            </a:r>
          </a:p>
          <a:p>
            <a:endParaRPr lang="es-ES" dirty="0"/>
          </a:p>
        </p:txBody>
      </p:sp>
      <p:pic>
        <p:nvPicPr>
          <p:cNvPr id="4" name="Imagen 3">
            <a:extLst>
              <a:ext uri="{FF2B5EF4-FFF2-40B4-BE49-F238E27FC236}">
                <a16:creationId xmlns:a16="http://schemas.microsoft.com/office/drawing/2014/main" id="{ABA06C48-943F-280D-FA09-4820404571B0}"/>
              </a:ext>
            </a:extLst>
          </p:cNvPr>
          <p:cNvPicPr>
            <a:picLocks noChangeAspect="1"/>
          </p:cNvPicPr>
          <p:nvPr/>
        </p:nvPicPr>
        <p:blipFill>
          <a:blip r:embed="rId2"/>
          <a:stretch>
            <a:fillRect/>
          </a:stretch>
        </p:blipFill>
        <p:spPr>
          <a:xfrm>
            <a:off x="6817453" y="796954"/>
            <a:ext cx="5085826" cy="2254716"/>
          </a:xfrm>
          <a:prstGeom prst="rect">
            <a:avLst/>
          </a:prstGeom>
        </p:spPr>
      </p:pic>
      <p:pic>
        <p:nvPicPr>
          <p:cNvPr id="5" name="Imagen 4">
            <a:extLst>
              <a:ext uri="{FF2B5EF4-FFF2-40B4-BE49-F238E27FC236}">
                <a16:creationId xmlns:a16="http://schemas.microsoft.com/office/drawing/2014/main" id="{EFDA7D0F-8D6C-498C-9E69-80AE86B9D10C}"/>
              </a:ext>
            </a:extLst>
          </p:cNvPr>
          <p:cNvPicPr>
            <a:picLocks noChangeAspect="1"/>
          </p:cNvPicPr>
          <p:nvPr/>
        </p:nvPicPr>
        <p:blipFill>
          <a:blip r:embed="rId3"/>
          <a:stretch>
            <a:fillRect/>
          </a:stretch>
        </p:blipFill>
        <p:spPr>
          <a:xfrm>
            <a:off x="7292927" y="3429000"/>
            <a:ext cx="4375438" cy="2449145"/>
          </a:xfrm>
          <a:prstGeom prst="rect">
            <a:avLst/>
          </a:prstGeom>
        </p:spPr>
      </p:pic>
    </p:spTree>
    <p:extLst>
      <p:ext uri="{BB962C8B-B14F-4D97-AF65-F5344CB8AC3E}">
        <p14:creationId xmlns:p14="http://schemas.microsoft.com/office/powerpoint/2010/main" val="897769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32575-833E-9F39-B9A4-12C8F60563C4}"/>
              </a:ext>
            </a:extLst>
          </p:cNvPr>
          <p:cNvSpPr>
            <a:spLocks noGrp="1"/>
          </p:cNvSpPr>
          <p:nvPr>
            <p:ph type="title"/>
          </p:nvPr>
        </p:nvSpPr>
        <p:spPr/>
        <p:txBody>
          <a:bodyPr/>
          <a:lstStyle/>
          <a:p>
            <a:r>
              <a:rPr lang="es-ES" dirty="0"/>
              <a:t>¿Qué sería </a:t>
            </a:r>
            <a:r>
              <a:rPr lang="es-ES" dirty="0" err="1"/>
              <a:t>buentrato</a:t>
            </a:r>
            <a:r>
              <a:rPr lang="es-ES" dirty="0"/>
              <a:t>?</a:t>
            </a:r>
          </a:p>
        </p:txBody>
      </p:sp>
      <p:sp>
        <p:nvSpPr>
          <p:cNvPr id="3" name="Marcador de contenido 2">
            <a:extLst>
              <a:ext uri="{FF2B5EF4-FFF2-40B4-BE49-F238E27FC236}">
                <a16:creationId xmlns:a16="http://schemas.microsoft.com/office/drawing/2014/main" id="{6FAC8ED2-6ECD-38B9-A84D-1530ED40F36B}"/>
              </a:ext>
            </a:extLst>
          </p:cNvPr>
          <p:cNvSpPr>
            <a:spLocks noGrp="1"/>
          </p:cNvSpPr>
          <p:nvPr>
            <p:ph idx="1"/>
          </p:nvPr>
        </p:nvSpPr>
        <p:spPr>
          <a:xfrm>
            <a:off x="1024129" y="2286000"/>
            <a:ext cx="6740652" cy="2667000"/>
          </a:xfrm>
          <a:solidFill>
            <a:schemeClr val="accent2">
              <a:lumMod val="20000"/>
              <a:lumOff val="80000"/>
            </a:schemeClr>
          </a:solidFill>
        </p:spPr>
        <p:txBody>
          <a:bodyPr/>
          <a:lstStyle/>
          <a:p>
            <a:pPr>
              <a:lnSpc>
                <a:spcPct val="107000"/>
              </a:lnSpc>
              <a:spcAft>
                <a:spcPts val="800"/>
              </a:spcAft>
            </a:pPr>
            <a:r>
              <a:rPr lang="es-E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Disposición ética marcada por el respeto a uno mismo, a los demás y al medio ambiente</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Modelo de relaciones humanas, que favorece la felicidad, el </a:t>
            </a:r>
            <a:r>
              <a:rPr lang="es-ES" sz="24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bien común</a:t>
            </a:r>
            <a:r>
              <a:rPr lang="es-ES" sz="2400"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s-E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 la resolución pacífica de conflictos. </a:t>
            </a:r>
            <a:endParaRPr lang="es-ES" dirty="0"/>
          </a:p>
        </p:txBody>
      </p:sp>
      <p:sp>
        <p:nvSpPr>
          <p:cNvPr id="4" name="Flecha: curvada hacia abajo 3">
            <a:extLst>
              <a:ext uri="{FF2B5EF4-FFF2-40B4-BE49-F238E27FC236}">
                <a16:creationId xmlns:a16="http://schemas.microsoft.com/office/drawing/2014/main" id="{705CFEF9-8D4A-2691-E7F8-A83ADBF2270D}"/>
              </a:ext>
            </a:extLst>
          </p:cNvPr>
          <p:cNvSpPr/>
          <p:nvPr/>
        </p:nvSpPr>
        <p:spPr>
          <a:xfrm rot="1902086">
            <a:off x="6723318" y="1879350"/>
            <a:ext cx="2916460" cy="681825"/>
          </a:xfrm>
          <a:prstGeom prst="curved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5" name="CuadroTexto 4">
            <a:extLst>
              <a:ext uri="{FF2B5EF4-FFF2-40B4-BE49-F238E27FC236}">
                <a16:creationId xmlns:a16="http://schemas.microsoft.com/office/drawing/2014/main" id="{6FDEBA0B-1CE8-67B4-8F6F-38C2FB9E797B}"/>
              </a:ext>
            </a:extLst>
          </p:cNvPr>
          <p:cNvSpPr txBox="1"/>
          <p:nvPr/>
        </p:nvSpPr>
        <p:spPr>
          <a:xfrm>
            <a:off x="8100060" y="3855309"/>
            <a:ext cx="3825240" cy="2523768"/>
          </a:xfrm>
          <a:prstGeom prst="rect">
            <a:avLst/>
          </a:prstGeom>
          <a:solidFill>
            <a:srgbClr val="F1E8F8"/>
          </a:solidFill>
        </p:spPr>
        <p:txBody>
          <a:bodyPr wrap="square" rtlCol="0">
            <a:spAutoFit/>
          </a:bodyPr>
          <a:lstStyle/>
          <a:p>
            <a:r>
              <a:rPr lang="es-ES" sz="2000" dirty="0">
                <a:latin typeface="Calibri" panose="020F0502020204030204" pitchFamily="34" charset="0"/>
                <a:ea typeface="Calibri" panose="020F0502020204030204" pitchFamily="34" charset="0"/>
                <a:cs typeface="Times New Roman" panose="02020603050405020304" pitchFamily="18" charset="0"/>
              </a:rPr>
              <a:t>S</a:t>
            </a:r>
            <a:r>
              <a:rPr lang="es-ES" sz="2000" dirty="0">
                <a:effectLst/>
                <a:latin typeface="Calibri" panose="020F0502020204030204" pitchFamily="34" charset="0"/>
                <a:ea typeface="Calibri" panose="020F0502020204030204" pitchFamily="34" charset="0"/>
                <a:cs typeface="Times New Roman" panose="02020603050405020304" pitchFamily="18" charset="0"/>
              </a:rPr>
              <a:t>e favorece en un ambiente tranquilo, relajado y de bienestar</a:t>
            </a:r>
          </a:p>
          <a:p>
            <a:r>
              <a:rPr lang="es-ES" sz="2000" dirty="0">
                <a:latin typeface="Calibri" panose="020F0502020204030204" pitchFamily="34" charset="0"/>
                <a:ea typeface="Calibri" panose="020F0502020204030204" pitchFamily="34" charset="0"/>
                <a:cs typeface="Times New Roman" panose="02020603050405020304" pitchFamily="18" charset="0"/>
              </a:rPr>
              <a:t>Pero </a:t>
            </a:r>
            <a:r>
              <a:rPr lang="es-ES" sz="2000" dirty="0">
                <a:effectLst/>
                <a:latin typeface="Calibri" panose="020F0502020204030204" pitchFamily="34" charset="0"/>
                <a:ea typeface="Calibri" panose="020F0502020204030204" pitchFamily="34" charset="0"/>
                <a:cs typeface="Times New Roman" panose="02020603050405020304" pitchFamily="18" charset="0"/>
              </a:rPr>
              <a:t>lo normal es que aparezcan, preocupaciones, conflictos, divergencias y entonces se necesitan herramientas para gestionarlos</a:t>
            </a:r>
          </a:p>
          <a:p>
            <a:endParaRPr lang="es-ES" dirty="0"/>
          </a:p>
        </p:txBody>
      </p:sp>
    </p:spTree>
    <p:extLst>
      <p:ext uri="{BB962C8B-B14F-4D97-AF65-F5344CB8AC3E}">
        <p14:creationId xmlns:p14="http://schemas.microsoft.com/office/powerpoint/2010/main" val="76963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3825A-CE69-C7B0-0B0A-3A3946AAE989}"/>
              </a:ext>
            </a:extLst>
          </p:cNvPr>
          <p:cNvSpPr>
            <a:spLocks noGrp="1"/>
          </p:cNvSpPr>
          <p:nvPr>
            <p:ph type="title"/>
          </p:nvPr>
        </p:nvSpPr>
        <p:spPr/>
        <p:txBody>
          <a:bodyPr/>
          <a:lstStyle/>
          <a:p>
            <a:r>
              <a:rPr lang="es-ES" dirty="0"/>
              <a:t>¿Queremos ser personas  </a:t>
            </a:r>
            <a:r>
              <a:rPr lang="es-ES" dirty="0" err="1"/>
              <a:t>buentratadoras</a:t>
            </a:r>
            <a:r>
              <a:rPr lang="es-ES" dirty="0"/>
              <a:t>?</a:t>
            </a:r>
          </a:p>
        </p:txBody>
      </p:sp>
      <p:sp>
        <p:nvSpPr>
          <p:cNvPr id="3" name="Marcador de contenido 2">
            <a:extLst>
              <a:ext uri="{FF2B5EF4-FFF2-40B4-BE49-F238E27FC236}">
                <a16:creationId xmlns:a16="http://schemas.microsoft.com/office/drawing/2014/main" id="{F63A8FDD-EEC4-34DE-EE03-34000ABFCE50}"/>
              </a:ext>
            </a:extLst>
          </p:cNvPr>
          <p:cNvSpPr>
            <a:spLocks noGrp="1"/>
          </p:cNvSpPr>
          <p:nvPr>
            <p:ph sz="half" idx="1"/>
          </p:nvPr>
        </p:nvSpPr>
        <p:spPr>
          <a:xfrm>
            <a:off x="627887" y="2964180"/>
            <a:ext cx="4754880" cy="929640"/>
          </a:xfrm>
        </p:spPr>
        <p:txBody>
          <a:bodyPr>
            <a:normAutofit fontScale="92500" lnSpcReduction="20000"/>
          </a:bodyPr>
          <a:lstStyle/>
          <a:p>
            <a:r>
              <a:rPr lang="es-ES" sz="3200" dirty="0">
                <a:solidFill>
                  <a:schemeClr val="accent2">
                    <a:lumMod val="75000"/>
                  </a:schemeClr>
                </a:solidFill>
              </a:rPr>
              <a:t>Empecemos con nosotras mismas</a:t>
            </a:r>
          </a:p>
          <a:p>
            <a:endParaRPr lang="es-ES" sz="3200" dirty="0">
              <a:solidFill>
                <a:schemeClr val="accent2">
                  <a:lumMod val="50000"/>
                </a:schemeClr>
              </a:solidFill>
            </a:endParaRPr>
          </a:p>
        </p:txBody>
      </p:sp>
      <p:sp>
        <p:nvSpPr>
          <p:cNvPr id="4" name="Marcador de contenido 3">
            <a:extLst>
              <a:ext uri="{FF2B5EF4-FFF2-40B4-BE49-F238E27FC236}">
                <a16:creationId xmlns:a16="http://schemas.microsoft.com/office/drawing/2014/main" id="{725EC003-6B8C-3769-918F-15073559442E}"/>
              </a:ext>
            </a:extLst>
          </p:cNvPr>
          <p:cNvSpPr>
            <a:spLocks noGrp="1"/>
          </p:cNvSpPr>
          <p:nvPr>
            <p:ph sz="half" idx="2"/>
          </p:nvPr>
        </p:nvSpPr>
        <p:spPr>
          <a:xfrm>
            <a:off x="5989320" y="2011680"/>
            <a:ext cx="5372100" cy="4488180"/>
          </a:xfrm>
          <a:solidFill>
            <a:schemeClr val="accent2">
              <a:lumMod val="20000"/>
              <a:lumOff val="80000"/>
            </a:schemeClr>
          </a:solidFill>
        </p:spPr>
        <p:txBody>
          <a:bodyPr>
            <a:normAutofit fontScale="92500" lnSpcReduction="20000"/>
          </a:bodyPr>
          <a:lstStyle/>
          <a:p>
            <a:r>
              <a:rPr lang="es-ES" sz="3200" b="1" dirty="0"/>
              <a:t>¿Me siento a menudo?</a:t>
            </a:r>
          </a:p>
          <a:p>
            <a:r>
              <a:rPr lang="es-ES" sz="3000" dirty="0"/>
              <a:t>Cansada</a:t>
            </a:r>
          </a:p>
          <a:p>
            <a:r>
              <a:rPr lang="es-ES" sz="3000" dirty="0"/>
              <a:t>Agobiada</a:t>
            </a:r>
          </a:p>
          <a:p>
            <a:r>
              <a:rPr lang="es-ES" sz="3000" dirty="0"/>
              <a:t>Fatigada</a:t>
            </a:r>
          </a:p>
          <a:p>
            <a:r>
              <a:rPr lang="es-ES" sz="3000" dirty="0"/>
              <a:t>Irritable</a:t>
            </a:r>
          </a:p>
          <a:p>
            <a:r>
              <a:rPr lang="es-ES" sz="3000" dirty="0"/>
              <a:t>Enfadada </a:t>
            </a:r>
          </a:p>
          <a:p>
            <a:r>
              <a:rPr lang="es-ES" sz="3000" dirty="0"/>
              <a:t>Duermo mal</a:t>
            </a:r>
          </a:p>
          <a:p>
            <a:r>
              <a:rPr lang="es-ES" sz="3000" dirty="0"/>
              <a:t>Me </a:t>
            </a:r>
            <a:r>
              <a:rPr lang="es-ES" sz="3000" dirty="0" err="1"/>
              <a:t>exigo</a:t>
            </a:r>
            <a:r>
              <a:rPr lang="es-ES" sz="3000" dirty="0"/>
              <a:t> mucho</a:t>
            </a:r>
          </a:p>
          <a:p>
            <a:r>
              <a:rPr lang="es-ES" sz="3000" dirty="0"/>
              <a:t>No sé decir que no…</a:t>
            </a:r>
          </a:p>
          <a:p>
            <a:pPr marL="0" indent="0">
              <a:buNone/>
            </a:pPr>
            <a:endParaRPr lang="es-ES" dirty="0"/>
          </a:p>
        </p:txBody>
      </p:sp>
    </p:spTree>
    <p:extLst>
      <p:ext uri="{BB962C8B-B14F-4D97-AF65-F5344CB8AC3E}">
        <p14:creationId xmlns:p14="http://schemas.microsoft.com/office/powerpoint/2010/main" val="144329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D9692-62A1-1945-8EB7-B71242B88364}"/>
              </a:ext>
            </a:extLst>
          </p:cNvPr>
          <p:cNvSpPr>
            <a:spLocks noGrp="1"/>
          </p:cNvSpPr>
          <p:nvPr>
            <p:ph type="title"/>
          </p:nvPr>
        </p:nvSpPr>
        <p:spPr/>
        <p:txBody>
          <a:bodyPr/>
          <a:lstStyle/>
          <a:p>
            <a:r>
              <a:rPr lang="es-ES" sz="5400" dirty="0">
                <a:solidFill>
                  <a:schemeClr val="accent2">
                    <a:lumMod val="50000"/>
                  </a:schemeClr>
                </a:solidFill>
              </a:rPr>
              <a:t>¿Qué hago yo para tratarme bien?</a:t>
            </a:r>
            <a:br>
              <a:rPr lang="es-ES" sz="5400" dirty="0">
                <a:solidFill>
                  <a:schemeClr val="accent2">
                    <a:lumMod val="50000"/>
                  </a:schemeClr>
                </a:solidFill>
              </a:rPr>
            </a:br>
            <a:endParaRPr lang="es-ES" dirty="0"/>
          </a:p>
        </p:txBody>
      </p:sp>
      <p:sp>
        <p:nvSpPr>
          <p:cNvPr id="3" name="Marcador de contenido 2">
            <a:extLst>
              <a:ext uri="{FF2B5EF4-FFF2-40B4-BE49-F238E27FC236}">
                <a16:creationId xmlns:a16="http://schemas.microsoft.com/office/drawing/2014/main" id="{3B39A8E9-B1CE-C505-BEBD-51C01D7AE86F}"/>
              </a:ext>
            </a:extLst>
          </p:cNvPr>
          <p:cNvSpPr>
            <a:spLocks noGrp="1"/>
          </p:cNvSpPr>
          <p:nvPr>
            <p:ph sz="half" idx="1"/>
          </p:nvPr>
        </p:nvSpPr>
        <p:spPr/>
        <p:txBody>
          <a:bodyPr/>
          <a:lstStyle/>
          <a:p>
            <a:r>
              <a:rPr lang="es-ES" sz="3600" dirty="0"/>
              <a:t>¿Qué me gusta?</a:t>
            </a:r>
          </a:p>
          <a:p>
            <a:r>
              <a:rPr lang="es-ES" sz="3600" dirty="0"/>
              <a:t>¿Qué necesito?</a:t>
            </a:r>
          </a:p>
          <a:p>
            <a:r>
              <a:rPr lang="es-ES" sz="3600" dirty="0"/>
              <a:t>¿Qué me permito?</a:t>
            </a:r>
          </a:p>
          <a:p>
            <a:endParaRPr lang="es-ES" dirty="0"/>
          </a:p>
        </p:txBody>
      </p:sp>
      <p:sp>
        <p:nvSpPr>
          <p:cNvPr id="4" name="Marcador de contenido 3">
            <a:extLst>
              <a:ext uri="{FF2B5EF4-FFF2-40B4-BE49-F238E27FC236}">
                <a16:creationId xmlns:a16="http://schemas.microsoft.com/office/drawing/2014/main" id="{7694D41F-28CC-06F3-B9F2-EE1233283F9F}"/>
              </a:ext>
            </a:extLst>
          </p:cNvPr>
          <p:cNvSpPr>
            <a:spLocks noGrp="1"/>
          </p:cNvSpPr>
          <p:nvPr>
            <p:ph sz="half" idx="2"/>
          </p:nvPr>
        </p:nvSpPr>
        <p:spPr>
          <a:xfrm>
            <a:off x="6096000" y="1967218"/>
            <a:ext cx="4754880" cy="4023360"/>
          </a:xfrm>
        </p:spPr>
        <p:txBody>
          <a:bodyPr/>
          <a:lstStyle/>
          <a:p>
            <a:endParaRPr lang="es-ES" dirty="0"/>
          </a:p>
        </p:txBody>
      </p:sp>
    </p:spTree>
    <p:extLst>
      <p:ext uri="{BB962C8B-B14F-4D97-AF65-F5344CB8AC3E}">
        <p14:creationId xmlns:p14="http://schemas.microsoft.com/office/powerpoint/2010/main" val="384731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66524" y="727498"/>
            <a:ext cx="6096000" cy="1477328"/>
          </a:xfrm>
          <a:prstGeom prst="rect">
            <a:avLst/>
          </a:prstGeom>
        </p:spPr>
        <p:txBody>
          <a:bodyPr>
            <a:spAutoFit/>
          </a:bodyPr>
          <a:lstStyle/>
          <a:p>
            <a:r>
              <a:rPr lang="es-ES" b="1" dirty="0">
                <a:solidFill>
                  <a:srgbClr val="333333"/>
                </a:solidFill>
                <a:latin typeface="Calibri" panose="020F0502020204030204" pitchFamily="34" charset="0"/>
                <a:cs typeface="Calibri" panose="020F0502020204030204" pitchFamily="34" charset="0"/>
              </a:rPr>
              <a:t>Reconocer  nuestras emociones</a:t>
            </a:r>
          </a:p>
          <a:p>
            <a:r>
              <a:rPr lang="es-ES" b="1" dirty="0">
                <a:solidFill>
                  <a:srgbClr val="333333"/>
                </a:solidFill>
                <a:latin typeface="Calibri" panose="020F0502020204030204" pitchFamily="34" charset="0"/>
                <a:cs typeface="Calibri" panose="020F0502020204030204" pitchFamily="34" charset="0"/>
              </a:rPr>
              <a:t>Escucharte</a:t>
            </a:r>
            <a:endParaRPr lang="es-ES" dirty="0">
              <a:solidFill>
                <a:srgbClr val="333333"/>
              </a:solidFill>
              <a:latin typeface="Calibri" panose="020F0502020204030204" pitchFamily="34" charset="0"/>
              <a:cs typeface="Calibri" panose="020F0502020204030204" pitchFamily="34" charset="0"/>
            </a:endParaRPr>
          </a:p>
          <a:p>
            <a:r>
              <a:rPr lang="es-ES" dirty="0">
                <a:solidFill>
                  <a:srgbClr val="333333"/>
                </a:solidFill>
                <a:latin typeface="Calibri" panose="020F0502020204030204" pitchFamily="34" charset="0"/>
                <a:cs typeface="Calibri" panose="020F0502020204030204" pitchFamily="34" charset="0"/>
              </a:rPr>
              <a:t>Entender cómo te sientes es importante. No ignores tus sentimientos. Sentir tristeza o enojo es normal, no te exijas estar siempre positivo o feliz.</a:t>
            </a:r>
            <a:endParaRPr lang="es-ES" b="0" i="0" dirty="0">
              <a:solidFill>
                <a:srgbClr val="333333"/>
              </a:solidFill>
              <a:effectLst/>
              <a:latin typeface="Calibri" panose="020F0502020204030204" pitchFamily="34" charset="0"/>
              <a:cs typeface="Calibri" panose="020F0502020204030204" pitchFamily="34" charset="0"/>
            </a:endParaRPr>
          </a:p>
        </p:txBody>
      </p:sp>
      <p:sp>
        <p:nvSpPr>
          <p:cNvPr id="4" name="Rectángulo 3"/>
          <p:cNvSpPr/>
          <p:nvPr/>
        </p:nvSpPr>
        <p:spPr>
          <a:xfrm>
            <a:off x="694084" y="2470159"/>
            <a:ext cx="4396973" cy="923330"/>
          </a:xfrm>
          <a:prstGeom prst="rect">
            <a:avLst/>
          </a:prstGeom>
        </p:spPr>
        <p:txBody>
          <a:bodyPr wrap="none">
            <a:spAutoFit/>
          </a:bodyPr>
          <a:lstStyle/>
          <a:p>
            <a:r>
              <a:rPr lang="es-ES" b="1" dirty="0">
                <a:solidFill>
                  <a:srgbClr val="333333"/>
                </a:solidFill>
                <a:latin typeface="Calibri" panose="020F0502020204030204" pitchFamily="34" charset="0"/>
                <a:cs typeface="Calibri" panose="020F0502020204030204" pitchFamily="34" charset="0"/>
              </a:rPr>
              <a:t>Mantener el contacto con los seres queridos</a:t>
            </a:r>
          </a:p>
          <a:p>
            <a:r>
              <a:rPr lang="es-ES" b="1" dirty="0">
                <a:solidFill>
                  <a:srgbClr val="333333"/>
                </a:solidFill>
                <a:latin typeface="Calibri" panose="020F0502020204030204" pitchFamily="34" charset="0"/>
                <a:cs typeface="Calibri" panose="020F0502020204030204" pitchFamily="34" charset="0"/>
              </a:rPr>
              <a:t>Contacto con la naturaleza</a:t>
            </a:r>
          </a:p>
          <a:p>
            <a:endParaRPr lang="ca-ES" b="1" dirty="0">
              <a:solidFill>
                <a:srgbClr val="333333"/>
              </a:solidFill>
              <a:latin typeface="Roboto"/>
            </a:endParaRPr>
          </a:p>
        </p:txBody>
      </p:sp>
      <p:sp>
        <p:nvSpPr>
          <p:cNvPr id="5" name="Rectángulo 4"/>
          <p:cNvSpPr/>
          <p:nvPr/>
        </p:nvSpPr>
        <p:spPr>
          <a:xfrm>
            <a:off x="766524" y="3289490"/>
            <a:ext cx="2857321" cy="369332"/>
          </a:xfrm>
          <a:prstGeom prst="rect">
            <a:avLst/>
          </a:prstGeom>
        </p:spPr>
        <p:txBody>
          <a:bodyPr wrap="none">
            <a:spAutoFit/>
          </a:bodyPr>
          <a:lstStyle/>
          <a:p>
            <a:r>
              <a:rPr lang="es-ES" b="1" dirty="0">
                <a:solidFill>
                  <a:srgbClr val="333333"/>
                </a:solidFill>
                <a:latin typeface="Calibri" panose="020F0502020204030204" pitchFamily="34" charset="0"/>
                <a:cs typeface="Calibri" panose="020F0502020204030204" pitchFamily="34" charset="0"/>
              </a:rPr>
              <a:t>Fijarnos en las cosas buenas</a:t>
            </a:r>
          </a:p>
        </p:txBody>
      </p:sp>
      <p:sp>
        <p:nvSpPr>
          <p:cNvPr id="6" name="Rectángulo 5"/>
          <p:cNvSpPr/>
          <p:nvPr/>
        </p:nvSpPr>
        <p:spPr>
          <a:xfrm>
            <a:off x="778018" y="4053768"/>
            <a:ext cx="3577967" cy="369332"/>
          </a:xfrm>
          <a:prstGeom prst="rect">
            <a:avLst/>
          </a:prstGeom>
        </p:spPr>
        <p:txBody>
          <a:bodyPr wrap="none">
            <a:spAutoFit/>
          </a:bodyPr>
          <a:lstStyle/>
          <a:p>
            <a:r>
              <a:rPr lang="es-ES" b="1" dirty="0">
                <a:solidFill>
                  <a:srgbClr val="333333"/>
                </a:solidFill>
                <a:latin typeface="Calibri" panose="020F0502020204030204" pitchFamily="34" charset="0"/>
                <a:cs typeface="Calibri" panose="020F0502020204030204" pitchFamily="34" charset="0"/>
              </a:rPr>
              <a:t>Ser amable contigo y con los demás</a:t>
            </a:r>
          </a:p>
        </p:txBody>
      </p:sp>
      <p:sp>
        <p:nvSpPr>
          <p:cNvPr id="7" name="Rectángulo 6"/>
          <p:cNvSpPr/>
          <p:nvPr/>
        </p:nvSpPr>
        <p:spPr>
          <a:xfrm>
            <a:off x="778018" y="4913082"/>
            <a:ext cx="2509661" cy="646331"/>
          </a:xfrm>
          <a:prstGeom prst="rect">
            <a:avLst/>
          </a:prstGeom>
        </p:spPr>
        <p:txBody>
          <a:bodyPr wrap="none">
            <a:spAutoFit/>
          </a:bodyPr>
          <a:lstStyle/>
          <a:p>
            <a:r>
              <a:rPr lang="ca-ES" b="1" dirty="0">
                <a:solidFill>
                  <a:srgbClr val="333333"/>
                </a:solidFill>
                <a:latin typeface="Calibri" panose="020F0502020204030204" pitchFamily="34" charset="0"/>
                <a:cs typeface="Calibri" panose="020F0502020204030204" pitchFamily="34" charset="0"/>
              </a:rPr>
              <a:t>No descuidar la </a:t>
            </a:r>
            <a:r>
              <a:rPr lang="ca-ES" b="1" dirty="0" err="1">
                <a:solidFill>
                  <a:srgbClr val="333333"/>
                </a:solidFill>
                <a:latin typeface="Calibri" panose="020F0502020204030204" pitchFamily="34" charset="0"/>
                <a:cs typeface="Calibri" panose="020F0502020204030204" pitchFamily="34" charset="0"/>
              </a:rPr>
              <a:t>salud</a:t>
            </a:r>
            <a:endParaRPr lang="ca-ES" b="1" dirty="0">
              <a:solidFill>
                <a:srgbClr val="333333"/>
              </a:solidFill>
              <a:latin typeface="Calibri" panose="020F0502020204030204" pitchFamily="34" charset="0"/>
              <a:cs typeface="Calibri" panose="020F0502020204030204" pitchFamily="34" charset="0"/>
            </a:endParaRPr>
          </a:p>
          <a:p>
            <a:r>
              <a:rPr lang="ca-ES" b="1" dirty="0" err="1">
                <a:solidFill>
                  <a:srgbClr val="333333"/>
                </a:solidFill>
                <a:latin typeface="Calibri" panose="020F0502020204030204" pitchFamily="34" charset="0"/>
                <a:cs typeface="Calibri" panose="020F0502020204030204" pitchFamily="34" charset="0"/>
              </a:rPr>
              <a:t>Estilos</a:t>
            </a:r>
            <a:r>
              <a:rPr lang="ca-ES" b="1" dirty="0">
                <a:solidFill>
                  <a:srgbClr val="333333"/>
                </a:solidFill>
                <a:latin typeface="Calibri" panose="020F0502020204030204" pitchFamily="34" charset="0"/>
                <a:cs typeface="Calibri" panose="020F0502020204030204" pitchFamily="34" charset="0"/>
              </a:rPr>
              <a:t> de vida saludable</a:t>
            </a:r>
          </a:p>
        </p:txBody>
      </p:sp>
      <p:sp>
        <p:nvSpPr>
          <p:cNvPr id="2" name="Rectángulo 1"/>
          <p:cNvSpPr/>
          <p:nvPr/>
        </p:nvSpPr>
        <p:spPr>
          <a:xfrm>
            <a:off x="5588950" y="3704229"/>
            <a:ext cx="6671756" cy="923330"/>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Una actitud altruista ayudando a los demás en beneficio de la sociedad, en lugar de recrearnos en la idea de que nos imponen una restricción de nuestra libertad</a:t>
            </a:r>
            <a:endParaRPr lang="ca-ES" dirty="0">
              <a:latin typeface="Calibri" panose="020F0502020204030204" pitchFamily="34" charset="0"/>
              <a:cs typeface="Calibri" panose="020F0502020204030204" pitchFamily="34" charset="0"/>
            </a:endParaRPr>
          </a:p>
        </p:txBody>
      </p:sp>
      <p:pic>
        <p:nvPicPr>
          <p:cNvPr id="8" name="Imagen 7"/>
          <p:cNvPicPr>
            <a:picLocks noChangeAspect="1"/>
          </p:cNvPicPr>
          <p:nvPr/>
        </p:nvPicPr>
        <p:blipFill>
          <a:blip r:embed="rId2"/>
          <a:stretch>
            <a:fillRect/>
          </a:stretch>
        </p:blipFill>
        <p:spPr>
          <a:xfrm>
            <a:off x="7341388" y="22677"/>
            <a:ext cx="4850612" cy="3121976"/>
          </a:xfrm>
          <a:prstGeom prst="rect">
            <a:avLst/>
          </a:prstGeom>
        </p:spPr>
      </p:pic>
      <p:pic>
        <p:nvPicPr>
          <p:cNvPr id="9" name="Imagen 8"/>
          <p:cNvPicPr>
            <a:picLocks noChangeAspect="1"/>
          </p:cNvPicPr>
          <p:nvPr/>
        </p:nvPicPr>
        <p:blipFill>
          <a:blip r:embed="rId3"/>
          <a:stretch>
            <a:fillRect/>
          </a:stretch>
        </p:blipFill>
        <p:spPr>
          <a:xfrm>
            <a:off x="3480854" y="4722215"/>
            <a:ext cx="3082317" cy="1973970"/>
          </a:xfrm>
          <a:prstGeom prst="rect">
            <a:avLst/>
          </a:prstGeom>
        </p:spPr>
      </p:pic>
    </p:spTree>
    <p:extLst>
      <p:ext uri="{BB962C8B-B14F-4D97-AF65-F5344CB8AC3E}">
        <p14:creationId xmlns:p14="http://schemas.microsoft.com/office/powerpoint/2010/main" val="1953475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116</TotalTime>
  <Words>944</Words>
  <Application>Microsoft Office PowerPoint</Application>
  <PresentationFormat>Panorámica</PresentationFormat>
  <Paragraphs>78</Paragraphs>
  <Slides>17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Calibri</vt:lpstr>
      <vt:lpstr>Roboto</vt:lpstr>
      <vt:lpstr>Symbol</vt:lpstr>
      <vt:lpstr>Tw Cen MT</vt:lpstr>
      <vt:lpstr>Tw Cen MT Condensed</vt:lpstr>
      <vt:lpstr>Wingdings</vt:lpstr>
      <vt:lpstr>Wingdings 3</vt:lpstr>
      <vt:lpstr>Integral</vt:lpstr>
      <vt:lpstr>¿Te apuntas al buentrato?</vt:lpstr>
      <vt:lpstr>¿Por qué hablar de buentrato?</vt:lpstr>
      <vt:lpstr>Presentación de PowerPoint</vt:lpstr>
      <vt:lpstr>¿ES BUENTRATO? </vt:lpstr>
      <vt:lpstr>¿ES BUENTRATO?</vt:lpstr>
      <vt:lpstr>¿Qué sería buentrato?</vt:lpstr>
      <vt:lpstr>¿Queremos ser personas  buentratadoras?</vt:lpstr>
      <vt:lpstr>¿Qué hago yo para tratarme bien? </vt:lpstr>
      <vt:lpstr>Presentación de PowerPoint</vt:lpstr>
      <vt:lpstr>¿Qué hago yo para bientratar a los demás? </vt:lpstr>
      <vt:lpstr>Erotismo del buentrato</vt:lpstr>
      <vt:lpstr>Erotismo del buentrato</vt:lpstr>
      <vt:lpstr>Presentación de PowerPoint</vt:lpstr>
      <vt:lpstr>¿Qué hago yo para tratar bien mi entorno? </vt:lpstr>
      <vt:lpstr>¿Te apuntas al buentrato?</vt:lpstr>
      <vt:lpstr>Presentación de PowerPoint</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 apuntas al buentrato?</dc:title>
  <dc:creator>Daniel Cameo</dc:creator>
  <cp:lastModifiedBy>Usuario</cp:lastModifiedBy>
  <cp:revision>38</cp:revision>
  <dcterms:created xsi:type="dcterms:W3CDTF">2023-03-25T23:37:50Z</dcterms:created>
  <dcterms:modified xsi:type="dcterms:W3CDTF">2023-03-26T19:09:06Z</dcterms:modified>
</cp:coreProperties>
</file>